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5" r:id="rId1"/>
  </p:sldMasterIdLst>
  <p:notesMasterIdLst>
    <p:notesMasterId r:id="rId13"/>
  </p:notesMasterIdLst>
  <p:sldIdLst>
    <p:sldId id="256" r:id="rId2"/>
    <p:sldId id="294" r:id="rId3"/>
    <p:sldId id="295" r:id="rId4"/>
    <p:sldId id="305" r:id="rId5"/>
    <p:sldId id="306" r:id="rId6"/>
    <p:sldId id="269" r:id="rId7"/>
    <p:sldId id="304" r:id="rId8"/>
    <p:sldId id="307" r:id="rId9"/>
    <p:sldId id="302" r:id="rId10"/>
    <p:sldId id="303" r:id="rId11"/>
    <p:sldId id="284" r:id="rId12"/>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lly Foster" initials="KF" lastIdx="1" clrIdx="0">
    <p:extLst>
      <p:ext uri="{19B8F6BF-5375-455C-9EA6-DF929625EA0E}">
        <p15:presenceInfo xmlns:p15="http://schemas.microsoft.com/office/powerpoint/2012/main" userId="Kelly Fost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21" autoAdjust="0"/>
    <p:restoredTop sz="94660"/>
  </p:normalViewPr>
  <p:slideViewPr>
    <p:cSldViewPr snapToGrid="0">
      <p:cViewPr varScale="1">
        <p:scale>
          <a:sx n="85" d="100"/>
          <a:sy n="85" d="100"/>
        </p:scale>
        <p:origin x="636" y="8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170582" cy="482027"/>
          </a:xfrm>
          <a:prstGeom prst="rect">
            <a:avLst/>
          </a:prstGeom>
        </p:spPr>
        <p:txBody>
          <a:bodyPr vert="horz" lIns="95610" tIns="47805" rIns="95610" bIns="47805" rtlCol="0"/>
          <a:lstStyle>
            <a:lvl1pPr algn="l">
              <a:defRPr sz="1300"/>
            </a:lvl1pPr>
          </a:lstStyle>
          <a:p>
            <a:endParaRPr lang="en-US"/>
          </a:p>
        </p:txBody>
      </p:sp>
      <p:sp>
        <p:nvSpPr>
          <p:cNvPr id="3" name="Date Placeholder 2"/>
          <p:cNvSpPr>
            <a:spLocks noGrp="1"/>
          </p:cNvSpPr>
          <p:nvPr>
            <p:ph type="dt" idx="1"/>
          </p:nvPr>
        </p:nvSpPr>
        <p:spPr>
          <a:xfrm>
            <a:off x="4142962" y="2"/>
            <a:ext cx="3170582" cy="482027"/>
          </a:xfrm>
          <a:prstGeom prst="rect">
            <a:avLst/>
          </a:prstGeom>
        </p:spPr>
        <p:txBody>
          <a:bodyPr vert="horz" lIns="95610" tIns="47805" rIns="95610" bIns="47805" rtlCol="0"/>
          <a:lstStyle>
            <a:lvl1pPr algn="r">
              <a:defRPr sz="1300"/>
            </a:lvl1pPr>
          </a:lstStyle>
          <a:p>
            <a:fld id="{B84564F7-FD07-40C5-8998-EEC7EF36877E}" type="datetimeFigureOut">
              <a:rPr lang="en-US" smtClean="0"/>
              <a:t>10/13/2022</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5610" tIns="47805" rIns="95610" bIns="47805" rtlCol="0" anchor="ctr"/>
          <a:lstStyle/>
          <a:p>
            <a:endParaRPr lang="en-US"/>
          </a:p>
        </p:txBody>
      </p:sp>
      <p:sp>
        <p:nvSpPr>
          <p:cNvPr id="5" name="Notes Placeholder 4"/>
          <p:cNvSpPr>
            <a:spLocks noGrp="1"/>
          </p:cNvSpPr>
          <p:nvPr>
            <p:ph type="body" sz="quarter" idx="3"/>
          </p:nvPr>
        </p:nvSpPr>
        <p:spPr>
          <a:xfrm>
            <a:off x="732183" y="4620251"/>
            <a:ext cx="5850835" cy="3780800"/>
          </a:xfrm>
          <a:prstGeom prst="rect">
            <a:avLst/>
          </a:prstGeom>
        </p:spPr>
        <p:txBody>
          <a:bodyPr vert="horz" lIns="95610" tIns="47805" rIns="95610" bIns="4780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119174"/>
            <a:ext cx="3170582" cy="482027"/>
          </a:xfrm>
          <a:prstGeom prst="rect">
            <a:avLst/>
          </a:prstGeom>
        </p:spPr>
        <p:txBody>
          <a:bodyPr vert="horz" lIns="95610" tIns="47805" rIns="95610" bIns="47805" rtlCol="0" anchor="b"/>
          <a:lstStyle>
            <a:lvl1pPr algn="l">
              <a:defRPr sz="1300"/>
            </a:lvl1pPr>
          </a:lstStyle>
          <a:p>
            <a:endParaRPr lang="en-US"/>
          </a:p>
        </p:txBody>
      </p:sp>
      <p:sp>
        <p:nvSpPr>
          <p:cNvPr id="7" name="Slide Number Placeholder 6"/>
          <p:cNvSpPr>
            <a:spLocks noGrp="1"/>
          </p:cNvSpPr>
          <p:nvPr>
            <p:ph type="sldNum" sz="quarter" idx="5"/>
          </p:nvPr>
        </p:nvSpPr>
        <p:spPr>
          <a:xfrm>
            <a:off x="4142962" y="9119174"/>
            <a:ext cx="3170582" cy="482027"/>
          </a:xfrm>
          <a:prstGeom prst="rect">
            <a:avLst/>
          </a:prstGeom>
        </p:spPr>
        <p:txBody>
          <a:bodyPr vert="horz" lIns="95610" tIns="47805" rIns="95610" bIns="47805" rtlCol="0" anchor="b"/>
          <a:lstStyle>
            <a:lvl1pPr algn="r">
              <a:defRPr sz="1300"/>
            </a:lvl1pPr>
          </a:lstStyle>
          <a:p>
            <a:fld id="{76AD2C99-5C0B-47F7-AA2B-E75AAE8656D6}" type="slidenum">
              <a:rPr lang="en-US" smtClean="0"/>
              <a:t>‹#›</a:t>
            </a:fld>
            <a:endParaRPr lang="en-US"/>
          </a:p>
        </p:txBody>
      </p:sp>
    </p:spTree>
    <p:extLst>
      <p:ext uri="{BB962C8B-B14F-4D97-AF65-F5344CB8AC3E}">
        <p14:creationId xmlns:p14="http://schemas.microsoft.com/office/powerpoint/2010/main" val="183931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AD2C99-5C0B-47F7-AA2B-E75AAE8656D6}" type="slidenum">
              <a:rPr lang="en-US" smtClean="0"/>
              <a:t>2</a:t>
            </a:fld>
            <a:endParaRPr lang="en-US"/>
          </a:p>
        </p:txBody>
      </p:sp>
    </p:spTree>
    <p:extLst>
      <p:ext uri="{BB962C8B-B14F-4D97-AF65-F5344CB8AC3E}">
        <p14:creationId xmlns:p14="http://schemas.microsoft.com/office/powerpoint/2010/main" val="31846935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spTree>
      <p:nvGrpSpPr>
        <p:cNvPr id="1" name=""/>
        <p:cNvGrpSpPr/>
        <p:nvPr/>
      </p:nvGrpSpPr>
      <p:grpSpPr>
        <a:xfrm>
          <a:off x="0" y="0"/>
          <a:ext cx="0" cy="0"/>
          <a:chOff x="0" y="0"/>
          <a:chExt cx="0" cy="0"/>
        </a:xfrm>
      </p:grpSpPr>
      <p:sp>
        <p:nvSpPr>
          <p:cNvPr id="5" name="Rectangle 4"/>
          <p:cNvSpPr/>
          <p:nvPr userDrawn="1"/>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p:cNvSpPr/>
          <p:nvPr userDrawn="1"/>
        </p:nvSpPr>
        <p:spPr>
          <a:xfrm>
            <a:off x="0" y="2809876"/>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4EADF041-D3E6-4D5D-A3BD-AE5CD7B06190}"/>
              </a:ext>
            </a:extLst>
          </p:cNvPr>
          <p:cNvPicPr>
            <a:picLocks noChangeAspect="1"/>
          </p:cNvPicPr>
          <p:nvPr userDrawn="1"/>
        </p:nvPicPr>
        <p:blipFill>
          <a:blip r:embed="rId2"/>
          <a:srcRect/>
          <a:stretch/>
        </p:blipFill>
        <p:spPr>
          <a:xfrm>
            <a:off x="7850508" y="210917"/>
            <a:ext cx="3962244" cy="3962244"/>
          </a:xfrm>
          <a:prstGeom prst="rect">
            <a:avLst/>
          </a:prstGeom>
        </p:spPr>
      </p:pic>
    </p:spTree>
    <p:extLst>
      <p:ext uri="{BB962C8B-B14F-4D97-AF65-F5344CB8AC3E}">
        <p14:creationId xmlns:p14="http://schemas.microsoft.com/office/powerpoint/2010/main" val="1024228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7AB80EE-9CEE-5242-9D00-BC77E763ACDB}"/>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12192000" cy="2809875"/>
          </a:xfrm>
          <a:prstGeom prst="rect">
            <a:avLst/>
          </a:prstGeom>
        </p:spPr>
      </p:pic>
      <p:sp>
        <p:nvSpPr>
          <p:cNvPr id="5" name="Rectangle 4"/>
          <p:cNvSpPr/>
          <p:nvPr userDrawn="1"/>
        </p:nvSpPr>
        <p:spPr>
          <a:xfrm>
            <a:off x="0" y="2809876"/>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p:cNvSpPr/>
          <p:nvPr userDrawn="1"/>
        </p:nvSpPr>
        <p:spPr>
          <a:xfrm>
            <a:off x="2743200" y="4416425"/>
            <a:ext cx="9448800" cy="420688"/>
          </a:xfrm>
          <a:prstGeom prst="rect">
            <a:avLst/>
          </a:prstGeom>
          <a:solidFill>
            <a:srgbClr val="1C28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6"/>
          <p:cNvSpPr/>
          <p:nvPr userDrawn="1"/>
        </p:nvSpPr>
        <p:spPr>
          <a:xfrm rot="10800000">
            <a:off x="2233084" y="4416426"/>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0800000" scaled="1"/>
                <a:tileRect/>
              </a:gradFill>
              <a:effectLst/>
              <a:uLnTx/>
              <a:uFillTx/>
              <a:latin typeface="Calibri"/>
              <a:ea typeface="+mn-ea"/>
              <a:cs typeface="+mn-cs"/>
            </a:endParaRPr>
          </a:p>
        </p:txBody>
      </p:sp>
      <p:sp>
        <p:nvSpPr>
          <p:cNvPr id="9" name="TextBox 8"/>
          <p:cNvSpPr txBox="1"/>
          <p:nvPr userDrawn="1"/>
        </p:nvSpPr>
        <p:spPr>
          <a:xfrm>
            <a:off x="650951" y="4646730"/>
            <a:ext cx="1385316" cy="430887"/>
          </a:xfrm>
          <a:prstGeom prst="rect">
            <a:avLst/>
          </a:prstGeom>
          <a:noFill/>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205B"/>
                </a:solidFill>
                <a:effectLst/>
                <a:uLnTx/>
                <a:uFillTx/>
                <a:latin typeface="Calibri"/>
                <a:ea typeface="+mn-ea"/>
                <a:cs typeface="Arial" charset="0"/>
              </a:rPr>
              <a:t>Oregon School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205B"/>
                </a:solidFill>
                <a:effectLst/>
                <a:uLnTx/>
                <a:uFillTx/>
                <a:latin typeface="Calibri"/>
                <a:ea typeface="+mn-ea"/>
                <a:cs typeface="Arial" charset="0"/>
              </a:rPr>
              <a:t>Activities Association</a:t>
            </a:r>
          </a:p>
        </p:txBody>
      </p:sp>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p>
        </p:txBody>
      </p:sp>
      <p:sp>
        <p:nvSpPr>
          <p:cNvPr id="3" name="Subtitle 2"/>
          <p:cNvSpPr>
            <a:spLocks noGrp="1"/>
          </p:cNvSpPr>
          <p:nvPr>
            <p:ph type="subTitle" idx="1"/>
          </p:nvPr>
        </p:nvSpPr>
        <p:spPr>
          <a:xfrm>
            <a:off x="3180080" y="5034280"/>
            <a:ext cx="882904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2" name="Picture 11">
            <a:extLst>
              <a:ext uri="{FF2B5EF4-FFF2-40B4-BE49-F238E27FC236}">
                <a16:creationId xmlns:a16="http://schemas.microsoft.com/office/drawing/2014/main" id="{A923E497-8267-4CFA-A22A-57165CF459A7}"/>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751798" y="5287402"/>
            <a:ext cx="1235909" cy="1235909"/>
          </a:xfrm>
          <a:prstGeom prst="rect">
            <a:avLst/>
          </a:prstGeom>
        </p:spPr>
      </p:pic>
    </p:spTree>
    <p:extLst>
      <p:ext uri="{BB962C8B-B14F-4D97-AF65-F5344CB8AC3E}">
        <p14:creationId xmlns:p14="http://schemas.microsoft.com/office/powerpoint/2010/main" val="1464380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_Sporty 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865EBA3-2557-714C-9290-D92DFE1C108B}"/>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144142" y="-11922"/>
            <a:ext cx="12480284" cy="3050557"/>
          </a:xfrm>
          <a:prstGeom prst="rect">
            <a:avLst/>
          </a:prstGeom>
        </p:spPr>
      </p:pic>
      <p:sp>
        <p:nvSpPr>
          <p:cNvPr id="5" name="Rectangle 4"/>
          <p:cNvSpPr/>
          <p:nvPr userDrawn="1"/>
        </p:nvSpPr>
        <p:spPr>
          <a:xfrm>
            <a:off x="0" y="2809876"/>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p:cNvSpPr/>
          <p:nvPr userDrawn="1"/>
        </p:nvSpPr>
        <p:spPr>
          <a:xfrm>
            <a:off x="2743200" y="4416425"/>
            <a:ext cx="9448800" cy="420688"/>
          </a:xfrm>
          <a:prstGeom prst="rect">
            <a:avLst/>
          </a:prstGeom>
          <a:solidFill>
            <a:srgbClr val="1C28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6"/>
          <p:cNvSpPr/>
          <p:nvPr userDrawn="1"/>
        </p:nvSpPr>
        <p:spPr>
          <a:xfrm rot="10800000">
            <a:off x="2233084" y="4416426"/>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0800000" scaled="1"/>
                <a:tileRect/>
              </a:gradFill>
              <a:effectLst/>
              <a:uLnTx/>
              <a:uFillTx/>
              <a:latin typeface="Calibri"/>
              <a:ea typeface="+mn-ea"/>
              <a:cs typeface="+mn-cs"/>
            </a:endParaRPr>
          </a:p>
        </p:txBody>
      </p:sp>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p>
        </p:txBody>
      </p:sp>
      <p:sp>
        <p:nvSpPr>
          <p:cNvPr id="3" name="Subtitle 2"/>
          <p:cNvSpPr>
            <a:spLocks noGrp="1"/>
          </p:cNvSpPr>
          <p:nvPr>
            <p:ph type="subTitle" idx="1"/>
          </p:nvPr>
        </p:nvSpPr>
        <p:spPr>
          <a:xfrm>
            <a:off x="3180080" y="5034280"/>
            <a:ext cx="882904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0" name="TextBox 9">
            <a:extLst>
              <a:ext uri="{FF2B5EF4-FFF2-40B4-BE49-F238E27FC236}">
                <a16:creationId xmlns:a16="http://schemas.microsoft.com/office/drawing/2014/main" id="{20E7DAFF-18A1-43A8-B015-E70E6D39270B}"/>
              </a:ext>
            </a:extLst>
          </p:cNvPr>
          <p:cNvSpPr txBox="1"/>
          <p:nvPr userDrawn="1"/>
        </p:nvSpPr>
        <p:spPr>
          <a:xfrm>
            <a:off x="650952" y="4646730"/>
            <a:ext cx="1385315" cy="430887"/>
          </a:xfrm>
          <a:prstGeom prst="rect">
            <a:avLst/>
          </a:prstGeom>
          <a:noFill/>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205B"/>
                </a:solidFill>
                <a:effectLst/>
                <a:uLnTx/>
                <a:uFillTx/>
                <a:latin typeface="Calibri"/>
                <a:ea typeface="+mn-ea"/>
                <a:cs typeface="Arial" charset="0"/>
              </a:rPr>
              <a:t>Oregon School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205B"/>
                </a:solidFill>
                <a:effectLst/>
                <a:uLnTx/>
                <a:uFillTx/>
                <a:latin typeface="Calibri"/>
                <a:ea typeface="+mn-ea"/>
                <a:cs typeface="Arial" charset="0"/>
              </a:rPr>
              <a:t>Activities Association</a:t>
            </a:r>
          </a:p>
        </p:txBody>
      </p:sp>
      <p:pic>
        <p:nvPicPr>
          <p:cNvPr id="13" name="Picture 12">
            <a:extLst>
              <a:ext uri="{FF2B5EF4-FFF2-40B4-BE49-F238E27FC236}">
                <a16:creationId xmlns:a16="http://schemas.microsoft.com/office/drawing/2014/main" id="{FA5DAA2C-5AE1-49C9-9B6D-8287738C734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751798" y="5287402"/>
            <a:ext cx="1235909" cy="1235909"/>
          </a:xfrm>
          <a:prstGeom prst="rect">
            <a:avLst/>
          </a:prstGeom>
        </p:spPr>
      </p:pic>
    </p:spTree>
    <p:extLst>
      <p:ext uri="{BB962C8B-B14F-4D97-AF65-F5344CB8AC3E}">
        <p14:creationId xmlns:p14="http://schemas.microsoft.com/office/powerpoint/2010/main" val="1067471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800" b="1" baseline="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EED58DB-0473-49E7-8FCF-E3C60A592785}" type="datetimeFigureOut">
              <a:rPr kumimoji="0" lang="en-US" sz="1200" b="0" i="0" u="none" strike="noStrike" kern="1200" cap="none" spc="0" normalizeH="0" baseline="0" noProof="0">
                <a:ln>
                  <a:noFill/>
                </a:ln>
                <a:solidFill>
                  <a:srgbClr val="414B56">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10/13/2022</a:t>
            </a:fld>
            <a:endParaRPr kumimoji="0" lang="en-US" sz="1200" b="0" i="0" u="none" strike="noStrike" kern="1200" cap="none" spc="0" normalizeH="0" baseline="0" noProof="0">
              <a:ln>
                <a:noFill/>
              </a:ln>
              <a:solidFill>
                <a:srgbClr val="414B56">
                  <a:tint val="75000"/>
                </a:srgb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14B56"/>
                </a:solidFill>
                <a:effectLst/>
                <a:uLnTx/>
                <a:uFillTx/>
                <a:latin typeface="Calibri"/>
                <a:ea typeface="+mn-ea"/>
                <a:cs typeface="+mn-cs"/>
              </a:rPr>
              <a:t>www.osaa.org</a:t>
            </a: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E1C6EB7-24C7-4ADB-A469-6D576C7B8402}" type="slidenum">
              <a:rPr kumimoji="0" lang="en-US" sz="1200" b="0" i="0" u="none" strike="noStrike" kern="1200" cap="none" spc="0" normalizeH="0" baseline="0" noProof="0">
                <a:ln>
                  <a:noFill/>
                </a:ln>
                <a:solidFill>
                  <a:srgbClr val="414B56">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414B56">
                  <a:tint val="75000"/>
                </a:srgbClr>
              </a:solidFill>
              <a:effectLst/>
              <a:uLnTx/>
              <a:uFillTx/>
              <a:latin typeface="Calibri"/>
              <a:ea typeface="+mn-ea"/>
              <a:cs typeface="+mn-cs"/>
            </a:endParaRPr>
          </a:p>
        </p:txBody>
      </p:sp>
    </p:spTree>
    <p:extLst>
      <p:ext uri="{BB962C8B-B14F-4D97-AF65-F5344CB8AC3E}">
        <p14:creationId xmlns:p14="http://schemas.microsoft.com/office/powerpoint/2010/main" val="1232355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5" name="Rectangle 4"/>
          <p:cNvSpPr/>
          <p:nvPr userDrawn="1"/>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p:cNvSpPr/>
          <p:nvPr userDrawn="1"/>
        </p:nvSpPr>
        <p:spPr>
          <a:xfrm>
            <a:off x="0" y="2809876"/>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4EADF041-D3E6-4D5D-A3BD-AE5CD7B0619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480354" y="4957446"/>
            <a:ext cx="1260256" cy="1260256"/>
          </a:xfrm>
          <a:prstGeom prst="rect">
            <a:avLst/>
          </a:prstGeom>
        </p:spPr>
      </p:pic>
    </p:spTree>
    <p:extLst>
      <p:ext uri="{BB962C8B-B14F-4D97-AF65-F5344CB8AC3E}">
        <p14:creationId xmlns:p14="http://schemas.microsoft.com/office/powerpoint/2010/main" val="899037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54856" y="195004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42856" y="195004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57713DC-30C4-4EB6-933B-B35831C7F715}" type="datetimeFigureOut">
              <a:rPr kumimoji="0" lang="en-US" sz="1200" b="0" i="0" u="none" strike="noStrike" kern="1200" cap="none" spc="0" normalizeH="0" baseline="0" noProof="0">
                <a:ln>
                  <a:noFill/>
                </a:ln>
                <a:solidFill>
                  <a:srgbClr val="414B56">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10/13/2022</a:t>
            </a:fld>
            <a:endParaRPr kumimoji="0" lang="en-US" sz="1200" b="0" i="0" u="none" strike="noStrike" kern="1200" cap="none" spc="0" normalizeH="0" baseline="0" noProof="0">
              <a:ln>
                <a:noFill/>
              </a:ln>
              <a:solidFill>
                <a:srgbClr val="414B56">
                  <a:tint val="75000"/>
                </a:srgb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414B56"/>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431FA01-9D33-4534-80B3-5D3504E709E0}" type="slidenum">
              <a:rPr kumimoji="0" lang="en-US" sz="1200" b="0" i="0" u="none" strike="noStrike" kern="1200" cap="none" spc="0" normalizeH="0" baseline="0" noProof="0">
                <a:ln>
                  <a:noFill/>
                </a:ln>
                <a:solidFill>
                  <a:srgbClr val="414B56">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414B56">
                  <a:tint val="75000"/>
                </a:srgbClr>
              </a:solidFill>
              <a:effectLst/>
              <a:uLnTx/>
              <a:uFillTx/>
              <a:latin typeface="Calibri"/>
              <a:ea typeface="+mn-ea"/>
              <a:cs typeface="+mn-cs"/>
            </a:endParaRPr>
          </a:p>
        </p:txBody>
      </p:sp>
    </p:spTree>
    <p:extLst>
      <p:ext uri="{BB962C8B-B14F-4D97-AF65-F5344CB8AC3E}">
        <p14:creationId xmlns:p14="http://schemas.microsoft.com/office/powerpoint/2010/main" val="1693403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0197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rot="10800000">
            <a:off x="364067" y="412750"/>
            <a:ext cx="508000" cy="6445250"/>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0800000" scaled="1"/>
                <a:tileRect/>
              </a:gradFill>
              <a:effectLst/>
              <a:uLnTx/>
              <a:uFillTx/>
              <a:latin typeface="Calibri"/>
              <a:ea typeface="+mn-ea"/>
              <a:cs typeface="+mn-cs"/>
            </a:endParaRPr>
          </a:p>
        </p:txBody>
      </p:sp>
      <p:sp>
        <p:nvSpPr>
          <p:cNvPr id="1027" name="Title Placeholder 1"/>
          <p:cNvSpPr>
            <a:spLocks noGrp="1"/>
          </p:cNvSpPr>
          <p:nvPr>
            <p:ph type="title"/>
          </p:nvPr>
        </p:nvSpPr>
        <p:spPr bwMode="auto">
          <a:xfrm>
            <a:off x="1940985" y="525463"/>
            <a:ext cx="10026649" cy="12049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Text Placeholder 2"/>
          <p:cNvSpPr>
            <a:spLocks noGrp="1"/>
          </p:cNvSpPr>
          <p:nvPr>
            <p:ph type="body" idx="1"/>
          </p:nvPr>
        </p:nvSpPr>
        <p:spPr bwMode="auto">
          <a:xfrm>
            <a:off x="1940985" y="1989139"/>
            <a:ext cx="10026649" cy="43386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906819" y="6516688"/>
            <a:ext cx="2844800" cy="303212"/>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3095B79-01CE-4ED0-989F-2DE6BB02611A}" type="datetimeFigureOut">
              <a:rPr kumimoji="0" lang="en-US" sz="1200" b="0" i="0" u="none" strike="noStrike" kern="1200" cap="none" spc="0" normalizeH="0" baseline="0" noProof="0">
                <a:ln>
                  <a:noFill/>
                </a:ln>
                <a:solidFill>
                  <a:srgbClr val="414B56">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10/13/2022</a:t>
            </a:fld>
            <a:endParaRPr kumimoji="0" lang="en-US" sz="1200" b="0" i="0" u="none" strike="noStrike" kern="1200" cap="none" spc="0" normalizeH="0" baseline="0" noProof="0">
              <a:ln>
                <a:noFill/>
              </a:ln>
              <a:solidFill>
                <a:srgbClr val="414B56">
                  <a:tint val="75000"/>
                </a:srgbClr>
              </a:solidFill>
              <a:effectLst/>
              <a:uLnTx/>
              <a:uFillTx/>
              <a:latin typeface="Calibri"/>
              <a:ea typeface="+mn-ea"/>
              <a:cs typeface="+mn-cs"/>
            </a:endParaRPr>
          </a:p>
        </p:txBody>
      </p:sp>
      <p:sp>
        <p:nvSpPr>
          <p:cNvPr id="5" name="Footer Placeholder 4"/>
          <p:cNvSpPr>
            <a:spLocks noGrp="1"/>
          </p:cNvSpPr>
          <p:nvPr>
            <p:ph type="ftr" sz="quarter" idx="3"/>
          </p:nvPr>
        </p:nvSpPr>
        <p:spPr>
          <a:xfrm>
            <a:off x="9997018" y="6524624"/>
            <a:ext cx="1991783" cy="295275"/>
          </a:xfrm>
          <a:prstGeom prst="rect">
            <a:avLst/>
          </a:prstGeom>
        </p:spPr>
        <p:txBody>
          <a:bodyPr vert="horz" lIns="91440" tIns="45720" rIns="91440" bIns="45720" rtlCol="0" anchor="ctr"/>
          <a:lstStyle>
            <a:lvl1pPr algn="r" fontAlgn="auto">
              <a:spcBef>
                <a:spcPts val="0"/>
              </a:spcBef>
              <a:spcAft>
                <a:spcPts val="0"/>
              </a:spcAft>
              <a:defRPr sz="1400">
                <a:solidFill>
                  <a:schemeClr val="tx1"/>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14B56"/>
                </a:solidFill>
                <a:effectLst/>
                <a:uLnTx/>
                <a:uFillTx/>
                <a:latin typeface="Calibri"/>
                <a:ea typeface="+mn-ea"/>
                <a:cs typeface="+mn-cs"/>
              </a:rPr>
              <a:t>www.osaa.org</a:t>
            </a:r>
          </a:p>
        </p:txBody>
      </p:sp>
      <p:sp>
        <p:nvSpPr>
          <p:cNvPr id="6" name="Slide Number Placeholder 5"/>
          <p:cNvSpPr>
            <a:spLocks noGrp="1"/>
          </p:cNvSpPr>
          <p:nvPr>
            <p:ph type="sldNum" sz="quarter" idx="4"/>
          </p:nvPr>
        </p:nvSpPr>
        <p:spPr>
          <a:xfrm>
            <a:off x="8343900" y="6516688"/>
            <a:ext cx="1388533" cy="303212"/>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2EB5F1B-DC25-41F9-B0A8-DDD82FCDFBFF}" type="slidenum">
              <a:rPr kumimoji="0" lang="en-US" sz="1200" b="0" i="0" u="none" strike="noStrike" kern="1200" cap="none" spc="0" normalizeH="0" baseline="0" noProof="0">
                <a:ln>
                  <a:noFill/>
                </a:ln>
                <a:solidFill>
                  <a:srgbClr val="414B56">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414B56">
                  <a:tint val="75000"/>
                </a:srgbClr>
              </a:solidFill>
              <a:effectLst/>
              <a:uLnTx/>
              <a:uFillTx/>
              <a:latin typeface="Calibri"/>
              <a:ea typeface="+mn-ea"/>
              <a:cs typeface="+mn-cs"/>
            </a:endParaRPr>
          </a:p>
        </p:txBody>
      </p:sp>
      <p:sp>
        <p:nvSpPr>
          <p:cNvPr id="7" name="Rectangle 6"/>
          <p:cNvSpPr/>
          <p:nvPr/>
        </p:nvSpPr>
        <p:spPr>
          <a:xfrm>
            <a:off x="0" y="0"/>
            <a:ext cx="12192000" cy="42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ectangle 7"/>
          <p:cNvSpPr/>
          <p:nvPr/>
        </p:nvSpPr>
        <p:spPr>
          <a:xfrm>
            <a:off x="874185" y="0"/>
            <a:ext cx="4023783" cy="420688"/>
          </a:xfrm>
          <a:prstGeom prst="rect">
            <a:avLst/>
          </a:prstGeom>
          <a:solidFill>
            <a:srgbClr val="1C28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12" name="Straight Connector 11"/>
          <p:cNvCxnSpPr/>
          <p:nvPr/>
        </p:nvCxnSpPr>
        <p:spPr>
          <a:xfrm>
            <a:off x="874184" y="1874838"/>
            <a:ext cx="113178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74184" y="6524625"/>
            <a:ext cx="113178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36" name="Group 21"/>
          <p:cNvGrpSpPr>
            <a:grpSpLocks/>
          </p:cNvGrpSpPr>
          <p:nvPr/>
        </p:nvGrpSpPr>
        <p:grpSpPr bwMode="auto">
          <a:xfrm>
            <a:off x="670984" y="855664"/>
            <a:ext cx="1132416" cy="650875"/>
            <a:chOff x="502921" y="856420"/>
            <a:chExt cx="850391" cy="649605"/>
          </a:xfrm>
          <a:solidFill>
            <a:srgbClr val="1C2858"/>
          </a:solidFill>
        </p:grpSpPr>
        <p:sp>
          <p:nvSpPr>
            <p:cNvPr id="19" name="Freeform 18"/>
            <p:cNvSpPr/>
            <p:nvPr userDrawn="1"/>
          </p:nvSpPr>
          <p:spPr>
            <a:xfrm>
              <a:off x="504510" y="1376104"/>
              <a:ext cx="149415" cy="129921"/>
            </a:xfrm>
            <a:custGeom>
              <a:avLst/>
              <a:gdLst>
                <a:gd name="connsiteX0" fmla="*/ 0 w 148590"/>
                <a:gd name="connsiteY0" fmla="*/ 0 h 129540"/>
                <a:gd name="connsiteX1" fmla="*/ 148590 w 148590"/>
                <a:gd name="connsiteY1" fmla="*/ 0 h 129540"/>
                <a:gd name="connsiteX2" fmla="*/ 148590 w 148590"/>
                <a:gd name="connsiteY2" fmla="*/ 129540 h 129540"/>
                <a:gd name="connsiteX3" fmla="*/ 0 w 148590"/>
                <a:gd name="connsiteY3" fmla="*/ 0 h 129540"/>
              </a:gdLst>
              <a:ahLst/>
              <a:cxnLst>
                <a:cxn ang="0">
                  <a:pos x="connsiteX0" y="connsiteY0"/>
                </a:cxn>
                <a:cxn ang="0">
                  <a:pos x="connsiteX1" y="connsiteY1"/>
                </a:cxn>
                <a:cxn ang="0">
                  <a:pos x="connsiteX2" y="connsiteY2"/>
                </a:cxn>
                <a:cxn ang="0">
                  <a:pos x="connsiteX3" y="connsiteY3"/>
                </a:cxn>
              </a:cxnLst>
              <a:rect l="l" t="t" r="r" b="b"/>
              <a:pathLst>
                <a:path w="148590" h="129540">
                  <a:moveTo>
                    <a:pt x="0" y="0"/>
                  </a:moveTo>
                  <a:lnTo>
                    <a:pt x="148590" y="0"/>
                  </a:lnTo>
                  <a:lnTo>
                    <a:pt x="148590" y="12954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Freeform 17"/>
            <p:cNvSpPr/>
            <p:nvPr userDrawn="1"/>
          </p:nvSpPr>
          <p:spPr>
            <a:xfrm>
              <a:off x="502921" y="856420"/>
              <a:ext cx="850391" cy="521268"/>
            </a:xfrm>
            <a:custGeom>
              <a:avLst/>
              <a:gdLst>
                <a:gd name="connsiteX0" fmla="*/ 1905 w 942975"/>
                <a:gd name="connsiteY0" fmla="*/ 0 h 521970"/>
                <a:gd name="connsiteX1" fmla="*/ 0 w 942975"/>
                <a:gd name="connsiteY1" fmla="*/ 520065 h 521970"/>
                <a:gd name="connsiteX2" fmla="*/ 775335 w 942975"/>
                <a:gd name="connsiteY2" fmla="*/ 521970 h 521970"/>
                <a:gd name="connsiteX3" fmla="*/ 942975 w 942975"/>
                <a:gd name="connsiteY3" fmla="*/ 222885 h 521970"/>
                <a:gd name="connsiteX4" fmla="*/ 775335 w 942975"/>
                <a:gd name="connsiteY4" fmla="*/ 1905 h 521970"/>
                <a:gd name="connsiteX5" fmla="*/ 1905 w 94297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60985 h 521970"/>
                <a:gd name="connsiteX4" fmla="*/ 775335 w 946785"/>
                <a:gd name="connsiteY4" fmla="*/ 1905 h 521970"/>
                <a:gd name="connsiteX5" fmla="*/ 1905 w 94678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41935 h 521970"/>
                <a:gd name="connsiteX4" fmla="*/ 775335 w 946785"/>
                <a:gd name="connsiteY4" fmla="*/ 1905 h 521970"/>
                <a:gd name="connsiteX5" fmla="*/ 1905 w 946785"/>
                <a:gd name="connsiteY5" fmla="*/ 0 h 521970"/>
                <a:gd name="connsiteX0" fmla="*/ 1905 w 948690"/>
                <a:gd name="connsiteY0" fmla="*/ 0 h 521970"/>
                <a:gd name="connsiteX1" fmla="*/ 0 w 948690"/>
                <a:gd name="connsiteY1" fmla="*/ 520065 h 521970"/>
                <a:gd name="connsiteX2" fmla="*/ 775335 w 948690"/>
                <a:gd name="connsiteY2" fmla="*/ 521970 h 521970"/>
                <a:gd name="connsiteX3" fmla="*/ 948690 w 948690"/>
                <a:gd name="connsiteY3" fmla="*/ 253365 h 521970"/>
                <a:gd name="connsiteX4" fmla="*/ 775335 w 948690"/>
                <a:gd name="connsiteY4" fmla="*/ 1905 h 521970"/>
                <a:gd name="connsiteX5" fmla="*/ 1905 w 948690"/>
                <a:gd name="connsiteY5" fmla="*/ 0 h 52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690" h="521970">
                  <a:moveTo>
                    <a:pt x="1905" y="0"/>
                  </a:moveTo>
                  <a:lnTo>
                    <a:pt x="0" y="520065"/>
                  </a:lnTo>
                  <a:lnTo>
                    <a:pt x="775335" y="521970"/>
                  </a:lnTo>
                  <a:lnTo>
                    <a:pt x="948690" y="253365"/>
                  </a:lnTo>
                  <a:lnTo>
                    <a:pt x="775335" y="1905"/>
                  </a:lnTo>
                  <a:lnTo>
                    <a:pt x="1905" y="0"/>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13" name="Picture 12">
            <a:extLst>
              <a:ext uri="{FF2B5EF4-FFF2-40B4-BE49-F238E27FC236}">
                <a16:creationId xmlns:a16="http://schemas.microsoft.com/office/drawing/2014/main" id="{32A48D90-DD2B-46BD-B85A-7510DDBBAC4E}"/>
              </a:ext>
            </a:extLst>
          </p:cNvPr>
          <p:cNvPicPr>
            <a:picLocks noChangeAspect="1"/>
          </p:cNvPicPr>
          <p:nvPr userDrawn="1"/>
        </p:nvPicPr>
        <p:blipFill>
          <a:blip r:embed="rId9" cstate="print">
            <a:extLst>
              <a:ext uri="{28A0092B-C50C-407E-A947-70E740481C1C}">
                <a14:useLocalDpi xmlns:a14="http://schemas.microsoft.com/office/drawing/2010/main" val="0"/>
              </a:ext>
            </a:extLst>
          </a:blip>
          <a:srcRect/>
          <a:stretch/>
        </p:blipFill>
        <p:spPr>
          <a:xfrm>
            <a:off x="446242" y="5817335"/>
            <a:ext cx="813855" cy="813855"/>
          </a:xfrm>
          <a:prstGeom prst="rect">
            <a:avLst/>
          </a:prstGeom>
        </p:spPr>
      </p:pic>
    </p:spTree>
    <p:extLst>
      <p:ext uri="{BB962C8B-B14F-4D97-AF65-F5344CB8AC3E}">
        <p14:creationId xmlns:p14="http://schemas.microsoft.com/office/powerpoint/2010/main" val="406921195"/>
      </p:ext>
    </p:extLst>
  </p:cSld>
  <p:clrMap bg1="lt1" tx1="dk1" bg2="lt2" tx2="dk2" accent1="accent1" accent2="accent2" accent3="accent3" accent4="accent4" accent5="accent5" accent6="accent6" hlink="hlink" folHlink="folHlink"/>
  <p:sldLayoutIdLst>
    <p:sldLayoutId id="2147483717" r:id="rId1"/>
    <p:sldLayoutId id="2147483706" r:id="rId2"/>
    <p:sldLayoutId id="2147483707" r:id="rId3"/>
    <p:sldLayoutId id="2147483708" r:id="rId4"/>
    <p:sldLayoutId id="2147483714" r:id="rId5"/>
    <p:sldLayoutId id="2147483715" r:id="rId6"/>
    <p:sldLayoutId id="2147483716" r:id="rId7"/>
  </p:sldLayoutIdLst>
  <p:hf sldNum="0" hdr="0" dt="0"/>
  <p:txStyles>
    <p:titleStyle>
      <a:lvl1pPr algn="l" rtl="0" eaLnBrk="1" fontAlgn="base" hangingPunct="1">
        <a:lnSpc>
          <a:spcPts val="3800"/>
        </a:lnSpc>
        <a:spcBef>
          <a:spcPct val="0"/>
        </a:spcBef>
        <a:spcAft>
          <a:spcPct val="0"/>
        </a:spcAft>
        <a:defRPr sz="3800" b="1" kern="1200" cap="all">
          <a:solidFill>
            <a:srgbClr val="00205B"/>
          </a:solidFill>
          <a:latin typeface="+mj-lt"/>
          <a:ea typeface="+mj-ea"/>
          <a:cs typeface="+mj-cs"/>
        </a:defRPr>
      </a:lvl1pPr>
      <a:lvl2pPr algn="l" rtl="0" eaLnBrk="1" fontAlgn="base" hangingPunct="1">
        <a:lnSpc>
          <a:spcPts val="3800"/>
        </a:lnSpc>
        <a:spcBef>
          <a:spcPct val="0"/>
        </a:spcBef>
        <a:spcAft>
          <a:spcPct val="0"/>
        </a:spcAft>
        <a:defRPr sz="3800" b="1">
          <a:solidFill>
            <a:schemeClr val="tx2"/>
          </a:solidFill>
          <a:latin typeface="Calibri" pitchFamily="34" charset="0"/>
        </a:defRPr>
      </a:lvl2pPr>
      <a:lvl3pPr algn="l" rtl="0" eaLnBrk="1" fontAlgn="base" hangingPunct="1">
        <a:lnSpc>
          <a:spcPts val="3800"/>
        </a:lnSpc>
        <a:spcBef>
          <a:spcPct val="0"/>
        </a:spcBef>
        <a:spcAft>
          <a:spcPct val="0"/>
        </a:spcAft>
        <a:defRPr sz="3800" b="1">
          <a:solidFill>
            <a:schemeClr val="tx2"/>
          </a:solidFill>
          <a:latin typeface="Calibri" pitchFamily="34" charset="0"/>
        </a:defRPr>
      </a:lvl3pPr>
      <a:lvl4pPr algn="l" rtl="0" eaLnBrk="1" fontAlgn="base" hangingPunct="1">
        <a:lnSpc>
          <a:spcPts val="3800"/>
        </a:lnSpc>
        <a:spcBef>
          <a:spcPct val="0"/>
        </a:spcBef>
        <a:spcAft>
          <a:spcPct val="0"/>
        </a:spcAft>
        <a:defRPr sz="3800" b="1">
          <a:solidFill>
            <a:schemeClr val="tx2"/>
          </a:solidFill>
          <a:latin typeface="Calibri" pitchFamily="34" charset="0"/>
        </a:defRPr>
      </a:lvl4pPr>
      <a:lvl5pPr algn="l" rtl="0" eaLnBrk="1" fontAlgn="base" hangingPunct="1">
        <a:lnSpc>
          <a:spcPts val="3800"/>
        </a:lnSpc>
        <a:spcBef>
          <a:spcPct val="0"/>
        </a:spcBef>
        <a:spcAft>
          <a:spcPct val="0"/>
        </a:spcAft>
        <a:defRPr sz="3800" b="1">
          <a:solidFill>
            <a:schemeClr val="tx2"/>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0"/>
        </a:spcBef>
        <a:spcAft>
          <a:spcPct val="0"/>
        </a:spcAft>
        <a:buFont typeface="Wingdings"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mailto:monicam@osaa.org" TargetMode="External"/><Relationship Id="rId2" Type="http://schemas.openxmlformats.org/officeDocument/2006/relationships/hyperlink" Target="mailto:peterw@osaa.org" TargetMode="External"/><Relationship Id="rId1" Type="http://schemas.openxmlformats.org/officeDocument/2006/relationships/slideLayout" Target="../slideLayouts/slideLayout4.xml"/><Relationship Id="rId4" Type="http://schemas.openxmlformats.org/officeDocument/2006/relationships/hyperlink" Target="mailto:kte@osaa.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3B7C0C4E-5DFC-444D-8335-DF81A95CC35F}"/>
              </a:ext>
            </a:extLst>
          </p:cNvPr>
          <p:cNvSpPr>
            <a:spLocks noGrp="1"/>
          </p:cNvSpPr>
          <p:nvPr>
            <p:ph type="title"/>
          </p:nvPr>
        </p:nvSpPr>
        <p:spPr/>
        <p:txBody>
          <a:bodyPr>
            <a:normAutofit/>
          </a:bodyPr>
          <a:lstStyle/>
          <a:p>
            <a:r>
              <a:rPr lang="en-US" dirty="0"/>
              <a:t>Basketball Discriminatory Harassment response</a:t>
            </a:r>
          </a:p>
        </p:txBody>
      </p:sp>
      <p:sp>
        <p:nvSpPr>
          <p:cNvPr id="3" name="Subtitle 2">
            <a:extLst>
              <a:ext uri="{FF2B5EF4-FFF2-40B4-BE49-F238E27FC236}">
                <a16:creationId xmlns:a16="http://schemas.microsoft.com/office/drawing/2014/main" id="{1F0D761C-CED7-4065-BC26-6D712CD52A81}"/>
              </a:ext>
            </a:extLst>
          </p:cNvPr>
          <p:cNvSpPr>
            <a:spLocks noGrp="1"/>
          </p:cNvSpPr>
          <p:nvPr>
            <p:ph type="body" idx="1"/>
          </p:nvPr>
        </p:nvSpPr>
        <p:spPr/>
        <p:txBody>
          <a:bodyPr>
            <a:normAutofit/>
          </a:bodyPr>
          <a:lstStyle/>
          <a:p>
            <a:r>
              <a:rPr lang="en-US" dirty="0"/>
              <a:t>OREGON SCHOOL ACTIVITIES ASSOCIATION</a:t>
            </a:r>
          </a:p>
        </p:txBody>
      </p:sp>
    </p:spTree>
    <p:extLst>
      <p:ext uri="{BB962C8B-B14F-4D97-AF65-F5344CB8AC3E}">
        <p14:creationId xmlns:p14="http://schemas.microsoft.com/office/powerpoint/2010/main" val="3038771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322FD-82F5-49E6-A17F-75570DA529A2}"/>
              </a:ext>
            </a:extLst>
          </p:cNvPr>
          <p:cNvSpPr>
            <a:spLocks noGrp="1"/>
          </p:cNvSpPr>
          <p:nvPr>
            <p:ph type="title"/>
          </p:nvPr>
        </p:nvSpPr>
        <p:spPr/>
        <p:txBody>
          <a:bodyPr/>
          <a:lstStyle/>
          <a:p>
            <a:r>
              <a:rPr lang="en-US" dirty="0"/>
              <a:t>Immediate event incident response</a:t>
            </a:r>
            <a:br>
              <a:rPr lang="en-US" dirty="0"/>
            </a:br>
            <a:r>
              <a:rPr lang="en-US" dirty="0"/>
              <a:t>Event management </a:t>
            </a:r>
          </a:p>
        </p:txBody>
      </p:sp>
      <p:sp>
        <p:nvSpPr>
          <p:cNvPr id="3" name="Content Placeholder 2">
            <a:extLst>
              <a:ext uri="{FF2B5EF4-FFF2-40B4-BE49-F238E27FC236}">
                <a16:creationId xmlns:a16="http://schemas.microsoft.com/office/drawing/2014/main" id="{7C801560-29EB-42A7-8676-825BA8A004DE}"/>
              </a:ext>
            </a:extLst>
          </p:cNvPr>
          <p:cNvSpPr>
            <a:spLocks noGrp="1"/>
          </p:cNvSpPr>
          <p:nvPr>
            <p:ph idx="1"/>
          </p:nvPr>
        </p:nvSpPr>
        <p:spPr>
          <a:xfrm>
            <a:off x="1320801" y="1989139"/>
            <a:ext cx="10646834" cy="4338637"/>
          </a:xfrm>
        </p:spPr>
        <p:txBody>
          <a:bodyPr/>
          <a:lstStyle/>
          <a:p>
            <a:pPr>
              <a:spcAft>
                <a:spcPts val="600"/>
              </a:spcAft>
            </a:pPr>
            <a:r>
              <a:rPr lang="en-US" dirty="0"/>
              <a:t>Discriminatory harassing behavior reported to event management by an official, student, or coach:</a:t>
            </a:r>
          </a:p>
          <a:p>
            <a:pPr lvl="1">
              <a:spcAft>
                <a:spcPts val="600"/>
              </a:spcAft>
              <a:buFont typeface="Wingdings" panose="05000000000000000000" pitchFamily="2" charset="2"/>
              <a:buChar char="§"/>
            </a:pPr>
            <a:r>
              <a:rPr lang="en-US" sz="2000" dirty="0"/>
              <a:t>Alert officials to stop the game, to bring both coaches together to discuss what was reported. Explain to both coaches that those behaviors will not be allowed to continue and consequences will occur if reported again, including potential  postponement of the game. </a:t>
            </a:r>
          </a:p>
          <a:p>
            <a:pPr lvl="1">
              <a:spcAft>
                <a:spcPts val="600"/>
              </a:spcAft>
              <a:buFont typeface="Wingdings" panose="05000000000000000000" pitchFamily="2" charset="2"/>
              <a:buChar char="§"/>
            </a:pPr>
            <a:r>
              <a:rPr lang="en-US" sz="2000" dirty="0"/>
              <a:t>Return coaches to their athletes to explain what was reported and the consequences that will be applied if the behaviors continue. </a:t>
            </a:r>
          </a:p>
          <a:p>
            <a:pPr lvl="1">
              <a:spcAft>
                <a:spcPts val="600"/>
              </a:spcAft>
              <a:buFont typeface="Wingdings" panose="05000000000000000000" pitchFamily="2" charset="2"/>
              <a:buChar char="§"/>
            </a:pPr>
            <a:r>
              <a:rPr lang="en-US" sz="2000" dirty="0"/>
              <a:t>Officials and event management should be in communication throughout the remainder of the game regarding alleged behaviors. </a:t>
            </a:r>
          </a:p>
          <a:p>
            <a:pPr lvl="1">
              <a:spcAft>
                <a:spcPts val="600"/>
              </a:spcAft>
              <a:buFont typeface="Wingdings" panose="05000000000000000000" pitchFamily="2" charset="2"/>
              <a:buChar char="§"/>
            </a:pPr>
            <a:r>
              <a:rPr lang="en-US" sz="2000" dirty="0"/>
              <a:t>Event management needs to contact administrator(s) present at the game and follow through with the school(s) involved. </a:t>
            </a:r>
          </a:p>
          <a:p>
            <a:pPr lvl="1"/>
            <a:endParaRPr lang="en-US" sz="2600" dirty="0"/>
          </a:p>
          <a:p>
            <a:endParaRPr lang="en-US" dirty="0"/>
          </a:p>
        </p:txBody>
      </p:sp>
      <p:sp>
        <p:nvSpPr>
          <p:cNvPr id="4" name="Footer Placeholder 3">
            <a:extLst>
              <a:ext uri="{FF2B5EF4-FFF2-40B4-BE49-F238E27FC236}">
                <a16:creationId xmlns:a16="http://schemas.microsoft.com/office/drawing/2014/main" id="{AAF46D29-CDF9-478B-A091-94B46E95768B}"/>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14B56"/>
                </a:solidFill>
                <a:effectLst/>
                <a:uLnTx/>
                <a:uFillTx/>
                <a:latin typeface="Calibri"/>
                <a:ea typeface="+mn-ea"/>
                <a:cs typeface="+mn-cs"/>
              </a:rPr>
              <a:t>www.osaa.org</a:t>
            </a:r>
            <a:endParaRPr kumimoji="0" lang="en-US" sz="1400" b="0" i="0" u="none" strike="noStrike" kern="1200" cap="none" spc="0" normalizeH="0" baseline="0" noProof="0" dirty="0">
              <a:ln>
                <a:noFill/>
              </a:ln>
              <a:solidFill>
                <a:srgbClr val="414B56"/>
              </a:solidFill>
              <a:effectLst/>
              <a:uLnTx/>
              <a:uFillTx/>
              <a:latin typeface="Calibri"/>
              <a:ea typeface="+mn-ea"/>
              <a:cs typeface="+mn-cs"/>
            </a:endParaRPr>
          </a:p>
        </p:txBody>
      </p:sp>
    </p:spTree>
    <p:extLst>
      <p:ext uri="{BB962C8B-B14F-4D97-AF65-F5344CB8AC3E}">
        <p14:creationId xmlns:p14="http://schemas.microsoft.com/office/powerpoint/2010/main" val="1426727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67C01-A15A-4327-A91C-561B8C41D90C}"/>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AD955089-CED5-4AF5-B734-6E6D1F75CEA6}"/>
              </a:ext>
            </a:extLst>
          </p:cNvPr>
          <p:cNvSpPr>
            <a:spLocks noGrp="1"/>
          </p:cNvSpPr>
          <p:nvPr>
            <p:ph idx="1"/>
          </p:nvPr>
        </p:nvSpPr>
        <p:spPr/>
        <p:txBody>
          <a:bodyPr/>
          <a:lstStyle/>
          <a:p>
            <a:r>
              <a:rPr lang="en-US" sz="2400" dirty="0"/>
              <a:t>Peter Weber</a:t>
            </a:r>
          </a:p>
          <a:p>
            <a:pPr marL="0" indent="0">
              <a:buNone/>
            </a:pPr>
            <a:r>
              <a:rPr lang="en-US" sz="2400" dirty="0"/>
              <a:t>  	Email: </a:t>
            </a:r>
            <a:r>
              <a:rPr lang="en-US" sz="2400" dirty="0">
                <a:hlinkClick r:id="rId2"/>
              </a:rPr>
              <a:t>peterw@osaa.org</a:t>
            </a:r>
            <a:endParaRPr lang="en-US" sz="2400" dirty="0"/>
          </a:p>
          <a:p>
            <a:pPr marL="0" indent="0">
              <a:buNone/>
            </a:pPr>
            <a:r>
              <a:rPr lang="en-US" sz="2400" dirty="0"/>
              <a:t>	Office: 503.682.6722 x231</a:t>
            </a:r>
          </a:p>
          <a:p>
            <a:endParaRPr lang="en-US" dirty="0"/>
          </a:p>
          <a:p>
            <a:r>
              <a:rPr lang="en-US" sz="2400" dirty="0"/>
              <a:t>Monica Maxwell</a:t>
            </a:r>
          </a:p>
          <a:p>
            <a:pPr marL="457200" lvl="1" indent="0">
              <a:buNone/>
            </a:pPr>
            <a:r>
              <a:rPr lang="en-US" dirty="0"/>
              <a:t>	Email: </a:t>
            </a:r>
            <a:r>
              <a:rPr lang="en-US" dirty="0">
                <a:hlinkClick r:id="rId3"/>
              </a:rPr>
              <a:t>monicam@osaa.org</a:t>
            </a:r>
            <a:r>
              <a:rPr lang="en-US" dirty="0"/>
              <a:t> </a:t>
            </a:r>
          </a:p>
          <a:p>
            <a:pPr marL="0" indent="0">
              <a:buNone/>
            </a:pPr>
            <a:r>
              <a:rPr lang="en-US" sz="2400" dirty="0"/>
              <a:t>	Office: 503.682.6722 x229</a:t>
            </a:r>
          </a:p>
          <a:p>
            <a:pPr marL="0" indent="0">
              <a:buNone/>
            </a:pPr>
            <a:endParaRPr lang="en-US" sz="2400" dirty="0"/>
          </a:p>
          <a:p>
            <a:r>
              <a:rPr lang="en-US" sz="2400" dirty="0"/>
              <a:t>K.T. Emerson</a:t>
            </a:r>
          </a:p>
          <a:p>
            <a:pPr marL="457200" lvl="1" indent="0">
              <a:buNone/>
            </a:pPr>
            <a:r>
              <a:rPr lang="en-US" dirty="0"/>
              <a:t>	Email: </a:t>
            </a:r>
            <a:r>
              <a:rPr lang="en-US" dirty="0">
                <a:hlinkClick r:id="rId4"/>
              </a:rPr>
              <a:t>kte@osaa.org</a:t>
            </a:r>
            <a:endParaRPr lang="en-US" dirty="0"/>
          </a:p>
          <a:p>
            <a:pPr marL="0" indent="0">
              <a:buNone/>
            </a:pPr>
            <a:r>
              <a:rPr lang="en-US" sz="2400" dirty="0"/>
              <a:t>	Office: 503.682.6722 x227</a:t>
            </a:r>
          </a:p>
          <a:p>
            <a:pPr marL="0" indent="0">
              <a:buNone/>
            </a:pPr>
            <a:endParaRPr lang="en-US" sz="2400" dirty="0"/>
          </a:p>
        </p:txBody>
      </p:sp>
      <p:sp>
        <p:nvSpPr>
          <p:cNvPr id="4" name="Footer Placeholder 3">
            <a:extLst>
              <a:ext uri="{FF2B5EF4-FFF2-40B4-BE49-F238E27FC236}">
                <a16:creationId xmlns:a16="http://schemas.microsoft.com/office/drawing/2014/main" id="{0EA7A394-43AE-402C-BBF8-36E78CFE3E91}"/>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14B56"/>
                </a:solidFill>
                <a:effectLst/>
                <a:uLnTx/>
                <a:uFillTx/>
                <a:latin typeface="Calibri"/>
                <a:ea typeface="+mn-ea"/>
                <a:cs typeface="+mn-cs"/>
              </a:rPr>
              <a:t>www.osaa.org</a:t>
            </a:r>
            <a:endParaRPr kumimoji="0" lang="en-US" sz="1400" b="0" i="0" u="none" strike="noStrike" kern="1200" cap="none" spc="0" normalizeH="0" baseline="0" noProof="0" dirty="0">
              <a:ln>
                <a:noFill/>
              </a:ln>
              <a:solidFill>
                <a:srgbClr val="414B56"/>
              </a:solidFill>
              <a:effectLst/>
              <a:uLnTx/>
              <a:uFillTx/>
              <a:latin typeface="Calibri"/>
              <a:ea typeface="+mn-ea"/>
              <a:cs typeface="+mn-cs"/>
            </a:endParaRPr>
          </a:p>
        </p:txBody>
      </p:sp>
    </p:spTree>
    <p:extLst>
      <p:ext uri="{BB962C8B-B14F-4D97-AF65-F5344CB8AC3E}">
        <p14:creationId xmlns:p14="http://schemas.microsoft.com/office/powerpoint/2010/main" val="596733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876A6-3EDD-469D-8555-8499A02F4790}"/>
              </a:ext>
            </a:extLst>
          </p:cNvPr>
          <p:cNvSpPr>
            <a:spLocks noGrp="1"/>
          </p:cNvSpPr>
          <p:nvPr>
            <p:ph type="title"/>
          </p:nvPr>
        </p:nvSpPr>
        <p:spPr/>
        <p:txBody>
          <a:bodyPr/>
          <a:lstStyle/>
          <a:p>
            <a:r>
              <a:rPr lang="en-US" dirty="0"/>
              <a:t>Presentation Overview</a:t>
            </a:r>
          </a:p>
        </p:txBody>
      </p:sp>
      <p:sp>
        <p:nvSpPr>
          <p:cNvPr id="3" name="Content Placeholder 2">
            <a:extLst>
              <a:ext uri="{FF2B5EF4-FFF2-40B4-BE49-F238E27FC236}">
                <a16:creationId xmlns:a16="http://schemas.microsoft.com/office/drawing/2014/main" id="{277F7360-016B-4914-9312-2E89D63EA19C}"/>
              </a:ext>
            </a:extLst>
          </p:cNvPr>
          <p:cNvSpPr>
            <a:spLocks noGrp="1"/>
          </p:cNvSpPr>
          <p:nvPr>
            <p:ph idx="1"/>
          </p:nvPr>
        </p:nvSpPr>
        <p:spPr/>
        <p:txBody>
          <a:bodyPr/>
          <a:lstStyle/>
          <a:p>
            <a:pPr>
              <a:spcAft>
                <a:spcPts val="1200"/>
              </a:spcAft>
            </a:pPr>
            <a:r>
              <a:rPr lang="en-US" dirty="0"/>
              <a:t>NFHS Basketball Points of Emphasis</a:t>
            </a:r>
          </a:p>
          <a:p>
            <a:pPr>
              <a:spcAft>
                <a:spcPts val="600"/>
              </a:spcAft>
            </a:pPr>
            <a:r>
              <a:rPr lang="en-US" dirty="0"/>
              <a:t>Immediate Event Incident Response </a:t>
            </a:r>
          </a:p>
          <a:p>
            <a:pPr lvl="1">
              <a:spcAft>
                <a:spcPts val="600"/>
              </a:spcAft>
              <a:buFont typeface="Wingdings" panose="05000000000000000000" pitchFamily="2" charset="2"/>
              <a:buChar char="§"/>
            </a:pPr>
            <a:r>
              <a:rPr lang="en-US" dirty="0"/>
              <a:t>When Seen/Heard By Officials</a:t>
            </a:r>
          </a:p>
          <a:p>
            <a:pPr lvl="1">
              <a:spcAft>
                <a:spcPts val="1200"/>
              </a:spcAft>
              <a:buFont typeface="Wingdings" panose="05000000000000000000" pitchFamily="2" charset="2"/>
              <a:buChar char="§"/>
            </a:pPr>
            <a:r>
              <a:rPr lang="en-US" dirty="0"/>
              <a:t>When Reported To Officials</a:t>
            </a:r>
          </a:p>
          <a:p>
            <a:pPr>
              <a:spcAft>
                <a:spcPts val="1200"/>
              </a:spcAft>
            </a:pPr>
            <a:r>
              <a:rPr lang="en-US" dirty="0"/>
              <a:t>Applicable NFHS Basketball Rules</a:t>
            </a:r>
          </a:p>
          <a:p>
            <a:pPr>
              <a:spcAft>
                <a:spcPts val="600"/>
              </a:spcAft>
            </a:pPr>
            <a:r>
              <a:rPr lang="en-US" dirty="0"/>
              <a:t>Immediate Event Incident Response by Event Management</a:t>
            </a:r>
          </a:p>
          <a:p>
            <a:pPr marL="0" indent="0">
              <a:buNone/>
            </a:pPr>
            <a:endParaRPr lang="en-US" dirty="0"/>
          </a:p>
          <a:p>
            <a:pPr marL="0" indent="0">
              <a:buNone/>
            </a:pPr>
            <a:endParaRPr lang="en-US" dirty="0"/>
          </a:p>
        </p:txBody>
      </p:sp>
      <p:sp>
        <p:nvSpPr>
          <p:cNvPr id="4" name="Footer Placeholder 3">
            <a:extLst>
              <a:ext uri="{FF2B5EF4-FFF2-40B4-BE49-F238E27FC236}">
                <a16:creationId xmlns:a16="http://schemas.microsoft.com/office/drawing/2014/main" id="{DBDF5B86-0089-4111-A25B-01DC8D1E5F87}"/>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14B56"/>
                </a:solidFill>
                <a:effectLst/>
                <a:uLnTx/>
                <a:uFillTx/>
                <a:latin typeface="Calibri"/>
                <a:ea typeface="+mn-ea"/>
                <a:cs typeface="+mn-cs"/>
              </a:rPr>
              <a:t>www.osaa.org</a:t>
            </a:r>
            <a:endParaRPr kumimoji="0" lang="en-US" sz="1400" b="0" i="0" u="none" strike="noStrike" kern="1200" cap="none" spc="0" normalizeH="0" baseline="0" noProof="0" dirty="0">
              <a:ln>
                <a:noFill/>
              </a:ln>
              <a:solidFill>
                <a:srgbClr val="414B56"/>
              </a:solidFill>
              <a:effectLst/>
              <a:uLnTx/>
              <a:uFillTx/>
              <a:latin typeface="Calibri"/>
              <a:ea typeface="+mn-ea"/>
              <a:cs typeface="+mn-cs"/>
            </a:endParaRPr>
          </a:p>
        </p:txBody>
      </p:sp>
    </p:spTree>
    <p:extLst>
      <p:ext uri="{BB962C8B-B14F-4D97-AF65-F5344CB8AC3E}">
        <p14:creationId xmlns:p14="http://schemas.microsoft.com/office/powerpoint/2010/main" val="672666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8308C-4CFD-4D8F-A8E8-5199AE60A2B7}"/>
              </a:ext>
            </a:extLst>
          </p:cNvPr>
          <p:cNvSpPr>
            <a:spLocks noGrp="1"/>
          </p:cNvSpPr>
          <p:nvPr>
            <p:ph type="title"/>
          </p:nvPr>
        </p:nvSpPr>
        <p:spPr/>
        <p:txBody>
          <a:bodyPr/>
          <a:lstStyle/>
          <a:p>
            <a:r>
              <a:rPr lang="en-US" dirty="0"/>
              <a:t>HB 3409 Explanation</a:t>
            </a:r>
          </a:p>
        </p:txBody>
      </p:sp>
      <p:sp>
        <p:nvSpPr>
          <p:cNvPr id="3" name="Content Placeholder 2">
            <a:extLst>
              <a:ext uri="{FF2B5EF4-FFF2-40B4-BE49-F238E27FC236}">
                <a16:creationId xmlns:a16="http://schemas.microsoft.com/office/drawing/2014/main" id="{6F2B37DC-AC74-47B7-844E-7EF4719A82BC}"/>
              </a:ext>
            </a:extLst>
          </p:cNvPr>
          <p:cNvSpPr>
            <a:spLocks noGrp="1"/>
          </p:cNvSpPr>
          <p:nvPr>
            <p:ph idx="1"/>
          </p:nvPr>
        </p:nvSpPr>
        <p:spPr/>
        <p:txBody>
          <a:bodyPr/>
          <a:lstStyle/>
          <a:p>
            <a:r>
              <a:rPr lang="en-US" dirty="0"/>
              <a:t>House Bill 3409 went into effect June 2019</a:t>
            </a:r>
          </a:p>
          <a:p>
            <a:pPr lvl="1">
              <a:buFont typeface="Wingdings" panose="05000000000000000000" pitchFamily="2" charset="2"/>
              <a:buChar char="§"/>
            </a:pPr>
            <a:r>
              <a:rPr lang="en-US" dirty="0"/>
              <a:t>(A) Implements policies that address the use of derogatory or inappropriate names, insults, verbal assaults, profanity or ridicule that occurs at an interscholastic activity, including by spectators of the interscholastic activity;</a:t>
            </a:r>
          </a:p>
          <a:p>
            <a:pPr lvl="1"/>
            <a:endParaRPr lang="en-US" dirty="0"/>
          </a:p>
          <a:p>
            <a:r>
              <a:rPr lang="en-US" dirty="0"/>
              <a:t>OSAA and member schools are focused on finding ways to better the experience of all participants and spectators at OSAA sanctioned events. </a:t>
            </a:r>
          </a:p>
        </p:txBody>
      </p:sp>
      <p:sp>
        <p:nvSpPr>
          <p:cNvPr id="4" name="Footer Placeholder 3">
            <a:extLst>
              <a:ext uri="{FF2B5EF4-FFF2-40B4-BE49-F238E27FC236}">
                <a16:creationId xmlns:a16="http://schemas.microsoft.com/office/drawing/2014/main" id="{CC071637-311A-48F7-9C4D-978E96BCE9F3}"/>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14B56"/>
                </a:solidFill>
                <a:effectLst/>
                <a:uLnTx/>
                <a:uFillTx/>
                <a:latin typeface="Calibri"/>
                <a:ea typeface="+mn-ea"/>
                <a:cs typeface="+mn-cs"/>
              </a:rPr>
              <a:t>www.osaa.org</a:t>
            </a:r>
            <a:endParaRPr kumimoji="0" lang="en-US" sz="1400" b="0" i="0" u="none" strike="noStrike" kern="1200" cap="none" spc="0" normalizeH="0" baseline="0" noProof="0" dirty="0">
              <a:ln>
                <a:noFill/>
              </a:ln>
              <a:solidFill>
                <a:srgbClr val="414B56"/>
              </a:solidFill>
              <a:effectLst/>
              <a:uLnTx/>
              <a:uFillTx/>
              <a:latin typeface="Calibri"/>
              <a:ea typeface="+mn-ea"/>
              <a:cs typeface="+mn-cs"/>
            </a:endParaRPr>
          </a:p>
        </p:txBody>
      </p:sp>
    </p:spTree>
    <p:extLst>
      <p:ext uri="{BB962C8B-B14F-4D97-AF65-F5344CB8AC3E}">
        <p14:creationId xmlns:p14="http://schemas.microsoft.com/office/powerpoint/2010/main" val="2388797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D2F3A-6533-4CED-8284-1C36D78C611D}"/>
              </a:ext>
            </a:extLst>
          </p:cNvPr>
          <p:cNvSpPr>
            <a:spLocks noGrp="1"/>
          </p:cNvSpPr>
          <p:nvPr>
            <p:ph type="title"/>
          </p:nvPr>
        </p:nvSpPr>
        <p:spPr/>
        <p:txBody>
          <a:bodyPr/>
          <a:lstStyle/>
          <a:p>
            <a:r>
              <a:rPr lang="en-US" dirty="0"/>
              <a:t>NFHS Basketball Points of Emphasis</a:t>
            </a:r>
          </a:p>
        </p:txBody>
      </p:sp>
      <p:sp>
        <p:nvSpPr>
          <p:cNvPr id="3" name="Content Placeholder 2">
            <a:extLst>
              <a:ext uri="{FF2B5EF4-FFF2-40B4-BE49-F238E27FC236}">
                <a16:creationId xmlns:a16="http://schemas.microsoft.com/office/drawing/2014/main" id="{5E98DB5C-BD4E-4B8A-AF05-3F66AA3E7815}"/>
              </a:ext>
            </a:extLst>
          </p:cNvPr>
          <p:cNvSpPr>
            <a:spLocks noGrp="1"/>
          </p:cNvSpPr>
          <p:nvPr>
            <p:ph idx="1"/>
          </p:nvPr>
        </p:nvSpPr>
        <p:spPr/>
        <p:txBody>
          <a:bodyPr/>
          <a:lstStyle/>
          <a:p>
            <a:pPr>
              <a:spcAft>
                <a:spcPts val="1200"/>
              </a:spcAft>
            </a:pPr>
            <a:r>
              <a:rPr lang="en-US" dirty="0"/>
              <a:t>3. UNSPORTING CONDUCT </a:t>
            </a:r>
          </a:p>
          <a:p>
            <a:pPr marL="0" indent="0">
              <a:buNone/>
            </a:pPr>
            <a:r>
              <a:rPr lang="en-US" sz="2000" dirty="0"/>
              <a:t>The committee is concerned about inappropriate conduct by players, bench personnel, coaches, officials, and spectators. Each group needs to view the activity in light of it being educationally based and not accept conduct that would not be tolerated in other educational settings. Therefore, each group has the responsibility to demonstrate civility and citizenship.</a:t>
            </a:r>
          </a:p>
          <a:p>
            <a:pPr marL="0" indent="0">
              <a:buNone/>
            </a:pPr>
            <a:endParaRPr lang="en-US" sz="2000" dirty="0"/>
          </a:p>
          <a:p>
            <a:pPr lvl="1">
              <a:spcAft>
                <a:spcPts val="600"/>
              </a:spcAft>
              <a:buFont typeface="Wingdings" panose="05000000000000000000" pitchFamily="2" charset="2"/>
              <a:buChar char="§"/>
            </a:pPr>
            <a:r>
              <a:rPr lang="en-US" sz="2000" dirty="0"/>
              <a:t>Game management needs to pay particular attention to spectators. Game Management should intervene when spectator behavior becomes unacceptable.  This should be done prior to an official having to make such a request. </a:t>
            </a:r>
          </a:p>
          <a:p>
            <a:pPr lvl="1">
              <a:spcAft>
                <a:spcPts val="600"/>
              </a:spcAft>
              <a:buFont typeface="Wingdings" panose="05000000000000000000" pitchFamily="2" charset="2"/>
              <a:buChar char="§"/>
            </a:pPr>
            <a:r>
              <a:rPr lang="en-US" sz="2000" dirty="0"/>
              <a:t>When game management fails to address spectator behavior on their own, officials should remind game management to hold spectators accountable for their actions. A game ticket is not a license to abuse. </a:t>
            </a:r>
          </a:p>
          <a:p>
            <a:pPr marL="0" indent="0">
              <a:buNone/>
            </a:pPr>
            <a:r>
              <a:rPr lang="en-US" sz="2000" dirty="0"/>
              <a:t> </a:t>
            </a:r>
          </a:p>
        </p:txBody>
      </p:sp>
      <p:sp>
        <p:nvSpPr>
          <p:cNvPr id="4" name="Footer Placeholder 3">
            <a:extLst>
              <a:ext uri="{FF2B5EF4-FFF2-40B4-BE49-F238E27FC236}">
                <a16:creationId xmlns:a16="http://schemas.microsoft.com/office/drawing/2014/main" id="{EACFDBBC-C8B2-4800-B9DB-7E3BEC7A5DCC}"/>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14B56"/>
                </a:solidFill>
                <a:effectLst/>
                <a:uLnTx/>
                <a:uFillTx/>
                <a:latin typeface="Calibri"/>
                <a:ea typeface="+mn-ea"/>
                <a:cs typeface="+mn-cs"/>
              </a:rPr>
              <a:t>www.osaa.org</a:t>
            </a:r>
            <a:endParaRPr kumimoji="0" lang="en-US" sz="1400" b="0" i="0" u="none" strike="noStrike" kern="1200" cap="none" spc="0" normalizeH="0" baseline="0" noProof="0" dirty="0">
              <a:ln>
                <a:noFill/>
              </a:ln>
              <a:solidFill>
                <a:srgbClr val="414B56"/>
              </a:solidFill>
              <a:effectLst/>
              <a:uLnTx/>
              <a:uFillTx/>
              <a:latin typeface="Calibri"/>
              <a:ea typeface="+mn-ea"/>
              <a:cs typeface="+mn-cs"/>
            </a:endParaRPr>
          </a:p>
        </p:txBody>
      </p:sp>
    </p:spTree>
    <p:extLst>
      <p:ext uri="{BB962C8B-B14F-4D97-AF65-F5344CB8AC3E}">
        <p14:creationId xmlns:p14="http://schemas.microsoft.com/office/powerpoint/2010/main" val="1296590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D2F3A-6533-4CED-8284-1C36D78C611D}"/>
              </a:ext>
            </a:extLst>
          </p:cNvPr>
          <p:cNvSpPr>
            <a:spLocks noGrp="1"/>
          </p:cNvSpPr>
          <p:nvPr>
            <p:ph type="title"/>
          </p:nvPr>
        </p:nvSpPr>
        <p:spPr/>
        <p:txBody>
          <a:bodyPr/>
          <a:lstStyle/>
          <a:p>
            <a:r>
              <a:rPr lang="en-US" dirty="0"/>
              <a:t>NFHS Basketball Points of Emphasis</a:t>
            </a:r>
          </a:p>
        </p:txBody>
      </p:sp>
      <p:sp>
        <p:nvSpPr>
          <p:cNvPr id="3" name="Content Placeholder 2">
            <a:extLst>
              <a:ext uri="{FF2B5EF4-FFF2-40B4-BE49-F238E27FC236}">
                <a16:creationId xmlns:a16="http://schemas.microsoft.com/office/drawing/2014/main" id="{5E98DB5C-BD4E-4B8A-AF05-3F66AA3E7815}"/>
              </a:ext>
            </a:extLst>
          </p:cNvPr>
          <p:cNvSpPr>
            <a:spLocks noGrp="1"/>
          </p:cNvSpPr>
          <p:nvPr>
            <p:ph idx="1"/>
          </p:nvPr>
        </p:nvSpPr>
        <p:spPr>
          <a:xfrm>
            <a:off x="889001" y="1964267"/>
            <a:ext cx="11078634" cy="4363509"/>
          </a:xfrm>
        </p:spPr>
        <p:txBody>
          <a:bodyPr/>
          <a:lstStyle/>
          <a:p>
            <a:pPr lvl="1">
              <a:spcBef>
                <a:spcPts val="1200"/>
              </a:spcBef>
              <a:spcAft>
                <a:spcPts val="600"/>
              </a:spcAft>
              <a:buFont typeface="Wingdings" panose="05000000000000000000" pitchFamily="2" charset="2"/>
              <a:buChar char="§"/>
            </a:pPr>
            <a:r>
              <a:rPr lang="en-US" sz="2000" dirty="0"/>
              <a:t>Officials should not tolerate inappropriate conduct from coaches and/or players.  The rules allow for a “warning” to be given to coaches and it should be utilized when appropriate. </a:t>
            </a:r>
          </a:p>
          <a:p>
            <a:pPr lvl="1">
              <a:spcAft>
                <a:spcPts val="600"/>
              </a:spcAft>
              <a:buFont typeface="Wingdings" panose="05000000000000000000" pitchFamily="2" charset="2"/>
              <a:buChar char="§"/>
            </a:pPr>
            <a:r>
              <a:rPr lang="en-US" sz="2000" dirty="0"/>
              <a:t>The team huddle is not a safe haven for coaches’ bad language.  Just as a classroom teacher should not verbally abuse students, neither should coaches use bad language when addressing their players. </a:t>
            </a:r>
          </a:p>
          <a:p>
            <a:pPr lvl="1">
              <a:spcAft>
                <a:spcPts val="600"/>
              </a:spcAft>
              <a:buFont typeface="Wingdings" panose="05000000000000000000" pitchFamily="2" charset="2"/>
              <a:buChar char="§"/>
            </a:pPr>
            <a:r>
              <a:rPr lang="en-US" sz="2000" dirty="0"/>
              <a:t>Players are not permitted to “let off steam” by using profanity, even if it is not directed at an opponent or official. Being angry at oneself is no excuse. </a:t>
            </a:r>
          </a:p>
          <a:p>
            <a:pPr lvl="1">
              <a:spcAft>
                <a:spcPts val="600"/>
              </a:spcAft>
              <a:buFont typeface="Wingdings" panose="05000000000000000000" pitchFamily="2" charset="2"/>
              <a:buChar char="§"/>
            </a:pPr>
            <a:r>
              <a:rPr lang="en-US" sz="2000" dirty="0"/>
              <a:t>Officials are not exempt from unsporting conduct. Inappropriate references to players, coaches or other officials is not acceptable. Inappropriate behavior before, during or after the game should be reported to the official’s association /assignor.</a:t>
            </a:r>
          </a:p>
        </p:txBody>
      </p:sp>
      <p:sp>
        <p:nvSpPr>
          <p:cNvPr id="4" name="Footer Placeholder 3">
            <a:extLst>
              <a:ext uri="{FF2B5EF4-FFF2-40B4-BE49-F238E27FC236}">
                <a16:creationId xmlns:a16="http://schemas.microsoft.com/office/drawing/2014/main" id="{EACFDBBC-C8B2-4800-B9DB-7E3BEC7A5DCC}"/>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14B56"/>
                </a:solidFill>
                <a:effectLst/>
                <a:uLnTx/>
                <a:uFillTx/>
                <a:latin typeface="Calibri"/>
                <a:ea typeface="+mn-ea"/>
                <a:cs typeface="+mn-cs"/>
              </a:rPr>
              <a:t>www.osaa.org</a:t>
            </a:r>
            <a:endParaRPr kumimoji="0" lang="en-US" sz="1400" b="0" i="0" u="none" strike="noStrike" kern="1200" cap="none" spc="0" normalizeH="0" baseline="0" noProof="0" dirty="0">
              <a:ln>
                <a:noFill/>
              </a:ln>
              <a:solidFill>
                <a:srgbClr val="414B56"/>
              </a:solidFill>
              <a:effectLst/>
              <a:uLnTx/>
              <a:uFillTx/>
              <a:latin typeface="Calibri"/>
              <a:ea typeface="+mn-ea"/>
              <a:cs typeface="+mn-cs"/>
            </a:endParaRPr>
          </a:p>
        </p:txBody>
      </p:sp>
    </p:spTree>
    <p:extLst>
      <p:ext uri="{BB962C8B-B14F-4D97-AF65-F5344CB8AC3E}">
        <p14:creationId xmlns:p14="http://schemas.microsoft.com/office/powerpoint/2010/main" val="1278471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742F7-224D-4685-9B98-904716085BEB}"/>
              </a:ext>
            </a:extLst>
          </p:cNvPr>
          <p:cNvSpPr>
            <a:spLocks noGrp="1"/>
          </p:cNvSpPr>
          <p:nvPr>
            <p:ph type="title"/>
          </p:nvPr>
        </p:nvSpPr>
        <p:spPr/>
        <p:txBody>
          <a:bodyPr/>
          <a:lstStyle/>
          <a:p>
            <a:r>
              <a:rPr lang="en-US" dirty="0"/>
              <a:t>Immediate event incident response</a:t>
            </a:r>
            <a:br>
              <a:rPr lang="en-US" dirty="0"/>
            </a:br>
            <a:r>
              <a:rPr lang="en-US" dirty="0"/>
              <a:t>when seen/heard by Officials</a:t>
            </a:r>
          </a:p>
        </p:txBody>
      </p:sp>
      <p:sp>
        <p:nvSpPr>
          <p:cNvPr id="3" name="Content Placeholder 2">
            <a:extLst>
              <a:ext uri="{FF2B5EF4-FFF2-40B4-BE49-F238E27FC236}">
                <a16:creationId xmlns:a16="http://schemas.microsoft.com/office/drawing/2014/main" id="{82817B25-968E-42E3-83F6-88AA697D93A5}"/>
              </a:ext>
            </a:extLst>
          </p:cNvPr>
          <p:cNvSpPr>
            <a:spLocks noGrp="1"/>
          </p:cNvSpPr>
          <p:nvPr>
            <p:ph idx="1"/>
          </p:nvPr>
        </p:nvSpPr>
        <p:spPr>
          <a:xfrm>
            <a:off x="1295401" y="1989139"/>
            <a:ext cx="10672234" cy="4338637"/>
          </a:xfrm>
        </p:spPr>
        <p:txBody>
          <a:bodyPr/>
          <a:lstStyle/>
          <a:p>
            <a:r>
              <a:rPr lang="en-US" dirty="0"/>
              <a:t>Discriminatory harassing behavior heard or seen by an official:</a:t>
            </a:r>
          </a:p>
          <a:p>
            <a:pPr marL="0" indent="0">
              <a:buNone/>
            </a:pPr>
            <a:endParaRPr lang="en-US" sz="800" dirty="0"/>
          </a:p>
          <a:p>
            <a:pPr lvl="1">
              <a:spcAft>
                <a:spcPts val="1200"/>
              </a:spcAft>
              <a:buFont typeface="Wingdings" panose="05000000000000000000" pitchFamily="2" charset="2"/>
              <a:buChar char="§"/>
            </a:pPr>
            <a:r>
              <a:rPr lang="en-US" sz="2000" dirty="0"/>
              <a:t>Apply NFHS rule as it should be enforced resulting in the appropriate penalty, which may include ejection from the contest. </a:t>
            </a:r>
          </a:p>
          <a:p>
            <a:pPr lvl="1">
              <a:spcAft>
                <a:spcPts val="1200"/>
              </a:spcAft>
              <a:buFont typeface="Wingdings" panose="05000000000000000000" pitchFamily="2" charset="2"/>
              <a:buChar char="§"/>
            </a:pPr>
            <a:r>
              <a:rPr lang="en-US" sz="2000" dirty="0"/>
              <a:t>Speak with both coaches immediately regarding the incident that occurred and ensure that coaches address their teams on expected behaviors for the remainder of the competition.</a:t>
            </a:r>
          </a:p>
          <a:p>
            <a:pPr lvl="1">
              <a:spcAft>
                <a:spcPts val="1200"/>
              </a:spcAft>
              <a:buFont typeface="Wingdings" panose="05000000000000000000" pitchFamily="2" charset="2"/>
              <a:buChar char="§"/>
            </a:pPr>
            <a:r>
              <a:rPr lang="en-US" sz="2000" dirty="0"/>
              <a:t>Officials immediately alert event management of what has occurred so event management can follow through with the school(s) involved. </a:t>
            </a:r>
          </a:p>
          <a:p>
            <a:pPr marL="457200" lvl="1" indent="0">
              <a:buNone/>
            </a:pPr>
            <a:endParaRPr lang="en-US" sz="2000" dirty="0"/>
          </a:p>
          <a:p>
            <a:pPr marL="1371600" lvl="3" indent="0">
              <a:buNone/>
            </a:pPr>
            <a:endParaRPr lang="en-US" sz="1400" dirty="0"/>
          </a:p>
          <a:p>
            <a:pPr lvl="1"/>
            <a:endParaRPr lang="en-US" sz="2000" dirty="0"/>
          </a:p>
          <a:p>
            <a:endParaRPr lang="en-US" sz="2400" dirty="0"/>
          </a:p>
        </p:txBody>
      </p:sp>
      <p:sp>
        <p:nvSpPr>
          <p:cNvPr id="4" name="Footer Placeholder 3">
            <a:extLst>
              <a:ext uri="{FF2B5EF4-FFF2-40B4-BE49-F238E27FC236}">
                <a16:creationId xmlns:a16="http://schemas.microsoft.com/office/drawing/2014/main" id="{6E8BBA6A-901D-4B14-99E5-2A7901AFD197}"/>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14B56"/>
                </a:solidFill>
                <a:effectLst/>
                <a:uLnTx/>
                <a:uFillTx/>
                <a:latin typeface="Calibri"/>
                <a:ea typeface="+mn-ea"/>
                <a:cs typeface="+mn-cs"/>
              </a:rPr>
              <a:t>www.osaa.org</a:t>
            </a:r>
            <a:endParaRPr kumimoji="0" lang="en-US" sz="1400" b="0" i="0" u="none" strike="noStrike" kern="1200" cap="none" spc="0" normalizeH="0" baseline="0" noProof="0" dirty="0">
              <a:ln>
                <a:noFill/>
              </a:ln>
              <a:solidFill>
                <a:srgbClr val="414B56"/>
              </a:solidFill>
              <a:effectLst/>
              <a:uLnTx/>
              <a:uFillTx/>
              <a:latin typeface="Calibri"/>
              <a:ea typeface="+mn-ea"/>
              <a:cs typeface="+mn-cs"/>
            </a:endParaRPr>
          </a:p>
        </p:txBody>
      </p:sp>
    </p:spTree>
    <p:extLst>
      <p:ext uri="{BB962C8B-B14F-4D97-AF65-F5344CB8AC3E}">
        <p14:creationId xmlns:p14="http://schemas.microsoft.com/office/powerpoint/2010/main" val="1807180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E3D47-35A3-45A6-83C0-CD43E45DD984}"/>
              </a:ext>
            </a:extLst>
          </p:cNvPr>
          <p:cNvSpPr>
            <a:spLocks noGrp="1"/>
          </p:cNvSpPr>
          <p:nvPr>
            <p:ph type="title"/>
          </p:nvPr>
        </p:nvSpPr>
        <p:spPr/>
        <p:txBody>
          <a:bodyPr/>
          <a:lstStyle/>
          <a:p>
            <a:r>
              <a:rPr lang="en-US" dirty="0"/>
              <a:t>Applicable NFHS basketball Rules</a:t>
            </a:r>
          </a:p>
        </p:txBody>
      </p:sp>
      <p:sp>
        <p:nvSpPr>
          <p:cNvPr id="3" name="Content Placeholder 2">
            <a:extLst>
              <a:ext uri="{FF2B5EF4-FFF2-40B4-BE49-F238E27FC236}">
                <a16:creationId xmlns:a16="http://schemas.microsoft.com/office/drawing/2014/main" id="{CC920B3E-B4C3-49F6-BC7B-37808DEB8B83}"/>
              </a:ext>
            </a:extLst>
          </p:cNvPr>
          <p:cNvSpPr>
            <a:spLocks noGrp="1"/>
          </p:cNvSpPr>
          <p:nvPr>
            <p:ph idx="1"/>
          </p:nvPr>
        </p:nvSpPr>
        <p:spPr>
          <a:xfrm>
            <a:off x="1134533" y="1989139"/>
            <a:ext cx="10833101" cy="4338637"/>
          </a:xfrm>
        </p:spPr>
        <p:txBody>
          <a:bodyPr/>
          <a:lstStyle/>
          <a:p>
            <a:pPr>
              <a:spcAft>
                <a:spcPts val="1200"/>
              </a:spcAft>
            </a:pPr>
            <a:r>
              <a:rPr lang="en-US" b="1" dirty="0"/>
              <a:t>10.4.6. Player Technical: </a:t>
            </a:r>
            <a:r>
              <a:rPr lang="en-US" dirty="0"/>
              <a:t>Commit an unsporting foul. This includes, but is not limited to, acts or conduct such as:</a:t>
            </a:r>
          </a:p>
          <a:p>
            <a:pPr marL="857250" lvl="1" indent="-342900">
              <a:buAutoNum type="alphaLcPeriod"/>
            </a:pPr>
            <a:r>
              <a:rPr lang="en-US" sz="2000" dirty="0"/>
              <a:t>Disrespectfully addressing or contacting an official or gesturing in such a manner as to indicate resentment. </a:t>
            </a:r>
          </a:p>
          <a:p>
            <a:pPr marL="857250" lvl="1" indent="-342900">
              <a:buAutoNum type="alphaLcPeriod"/>
            </a:pPr>
            <a:r>
              <a:rPr lang="en-US" sz="2000" dirty="0"/>
              <a:t>Using profane or inappropriate language or obscene gestures. </a:t>
            </a:r>
          </a:p>
          <a:p>
            <a:pPr marL="857250" lvl="1" indent="-342900">
              <a:buAutoNum type="alphaLcPeriod"/>
            </a:pPr>
            <a:r>
              <a:rPr lang="en-US" sz="2000" dirty="0"/>
              <a:t>Baiting or taunting an opponent. </a:t>
            </a:r>
          </a:p>
          <a:p>
            <a:pPr marL="514350" lvl="1" indent="0">
              <a:buNone/>
            </a:pPr>
            <a:br>
              <a:rPr lang="en-US" sz="2000" dirty="0"/>
            </a:br>
            <a:r>
              <a:rPr lang="en-US" sz="2000" dirty="0"/>
              <a:t>Note: The NFHS disapproves of any form of taunting which is intended or designed to embarrass, ridicule or demean others under any circumstances including on the basis of race, religion, gender or national origin. </a:t>
            </a:r>
            <a:br>
              <a:rPr lang="en-US" sz="1600" dirty="0"/>
            </a:br>
            <a:endParaRPr lang="en-US" dirty="0"/>
          </a:p>
        </p:txBody>
      </p:sp>
      <p:sp>
        <p:nvSpPr>
          <p:cNvPr id="4" name="Footer Placeholder 3">
            <a:extLst>
              <a:ext uri="{FF2B5EF4-FFF2-40B4-BE49-F238E27FC236}">
                <a16:creationId xmlns:a16="http://schemas.microsoft.com/office/drawing/2014/main" id="{C1E8BE32-BD30-4A31-BFA2-F717616D6630}"/>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14B56"/>
                </a:solidFill>
                <a:effectLst/>
                <a:uLnTx/>
                <a:uFillTx/>
                <a:latin typeface="Calibri"/>
                <a:ea typeface="+mn-ea"/>
                <a:cs typeface="+mn-cs"/>
              </a:rPr>
              <a:t>www.osaa.org</a:t>
            </a:r>
            <a:endParaRPr kumimoji="0" lang="en-US" sz="1400" b="0" i="0" u="none" strike="noStrike" kern="1200" cap="none" spc="0" normalizeH="0" baseline="0" noProof="0" dirty="0">
              <a:ln>
                <a:noFill/>
              </a:ln>
              <a:solidFill>
                <a:srgbClr val="414B56"/>
              </a:solidFill>
              <a:effectLst/>
              <a:uLnTx/>
              <a:uFillTx/>
              <a:latin typeface="Calibri"/>
              <a:ea typeface="+mn-ea"/>
              <a:cs typeface="+mn-cs"/>
            </a:endParaRPr>
          </a:p>
        </p:txBody>
      </p:sp>
    </p:spTree>
    <p:extLst>
      <p:ext uri="{BB962C8B-B14F-4D97-AF65-F5344CB8AC3E}">
        <p14:creationId xmlns:p14="http://schemas.microsoft.com/office/powerpoint/2010/main" val="969710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E3D47-35A3-45A6-83C0-CD43E45DD984}"/>
              </a:ext>
            </a:extLst>
          </p:cNvPr>
          <p:cNvSpPr>
            <a:spLocks noGrp="1"/>
          </p:cNvSpPr>
          <p:nvPr>
            <p:ph type="title"/>
          </p:nvPr>
        </p:nvSpPr>
        <p:spPr/>
        <p:txBody>
          <a:bodyPr/>
          <a:lstStyle/>
          <a:p>
            <a:r>
              <a:rPr lang="en-US" dirty="0"/>
              <a:t>Applicable NFHS basketball Rules</a:t>
            </a:r>
          </a:p>
        </p:txBody>
      </p:sp>
      <p:sp>
        <p:nvSpPr>
          <p:cNvPr id="3" name="Content Placeholder 2">
            <a:extLst>
              <a:ext uri="{FF2B5EF4-FFF2-40B4-BE49-F238E27FC236}">
                <a16:creationId xmlns:a16="http://schemas.microsoft.com/office/drawing/2014/main" id="{CC920B3E-B4C3-49F6-BC7B-37808DEB8B83}"/>
              </a:ext>
            </a:extLst>
          </p:cNvPr>
          <p:cNvSpPr>
            <a:spLocks noGrp="1"/>
          </p:cNvSpPr>
          <p:nvPr>
            <p:ph idx="1"/>
          </p:nvPr>
        </p:nvSpPr>
        <p:spPr>
          <a:xfrm>
            <a:off x="1134533" y="1989139"/>
            <a:ext cx="10833101" cy="4338637"/>
          </a:xfrm>
        </p:spPr>
        <p:txBody>
          <a:bodyPr/>
          <a:lstStyle/>
          <a:p>
            <a:pPr>
              <a:spcAft>
                <a:spcPts val="1200"/>
              </a:spcAft>
            </a:pPr>
            <a:r>
              <a:rPr lang="en-US" b="1" dirty="0"/>
              <a:t>10.5.1 Bench Technical: </a:t>
            </a:r>
            <a:r>
              <a:rPr lang="en-US" dirty="0"/>
              <a:t>Commit an unsporting foul. This includes, but is not limited to, acts of conduct such as: </a:t>
            </a:r>
          </a:p>
          <a:p>
            <a:pPr marL="855663" lvl="2" indent="-339725">
              <a:buAutoNum type="alphaLcPeriod"/>
            </a:pPr>
            <a:r>
              <a:rPr lang="en-US" dirty="0"/>
              <a:t>Disrespectfully addressing officials. </a:t>
            </a:r>
          </a:p>
          <a:p>
            <a:pPr marL="855663" lvl="2" indent="-339725">
              <a:buAutoNum type="alphaLcPeriod"/>
            </a:pPr>
            <a:r>
              <a:rPr lang="en-US" dirty="0"/>
              <a:t>Attempting to influence an official’s decision. </a:t>
            </a:r>
          </a:p>
          <a:p>
            <a:pPr marL="855663" lvl="2" indent="-339725">
              <a:buNone/>
            </a:pPr>
            <a:r>
              <a:rPr lang="en-US" dirty="0"/>
              <a:t>c.   Using profane or inappropriate language or obscene gestures. </a:t>
            </a:r>
          </a:p>
          <a:p>
            <a:pPr marL="855663" lvl="2" indent="-339725">
              <a:buNone/>
            </a:pPr>
            <a:r>
              <a:rPr lang="en-US" dirty="0"/>
              <a:t>d.   Disrespectfully addressing, baiting or taunting an opponent. </a:t>
            </a:r>
          </a:p>
          <a:p>
            <a:pPr marL="515938" lvl="2" indent="0">
              <a:buNone/>
            </a:pPr>
            <a:br>
              <a:rPr lang="en-US" dirty="0"/>
            </a:br>
            <a:r>
              <a:rPr lang="en-US" dirty="0"/>
              <a:t>Note: The NFHS disapproves of any form of taunting which is intended or designed to embarrass, ridicule or demean others under any circumstances including on the basis of race, religion, gender or national origin. </a:t>
            </a:r>
          </a:p>
          <a:p>
            <a:pPr marL="800100" lvl="2" indent="0">
              <a:buNone/>
            </a:pPr>
            <a:endParaRPr lang="en-US" dirty="0"/>
          </a:p>
        </p:txBody>
      </p:sp>
      <p:sp>
        <p:nvSpPr>
          <p:cNvPr id="4" name="Footer Placeholder 3">
            <a:extLst>
              <a:ext uri="{FF2B5EF4-FFF2-40B4-BE49-F238E27FC236}">
                <a16:creationId xmlns:a16="http://schemas.microsoft.com/office/drawing/2014/main" id="{C1E8BE32-BD30-4A31-BFA2-F717616D6630}"/>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14B56"/>
                </a:solidFill>
                <a:effectLst/>
                <a:uLnTx/>
                <a:uFillTx/>
                <a:latin typeface="Calibri"/>
                <a:ea typeface="+mn-ea"/>
                <a:cs typeface="+mn-cs"/>
              </a:rPr>
              <a:t>www.osaa.org</a:t>
            </a:r>
            <a:endParaRPr kumimoji="0" lang="en-US" sz="1400" b="0" i="0" u="none" strike="noStrike" kern="1200" cap="none" spc="0" normalizeH="0" baseline="0" noProof="0" dirty="0">
              <a:ln>
                <a:noFill/>
              </a:ln>
              <a:solidFill>
                <a:srgbClr val="414B56"/>
              </a:solidFill>
              <a:effectLst/>
              <a:uLnTx/>
              <a:uFillTx/>
              <a:latin typeface="Calibri"/>
              <a:ea typeface="+mn-ea"/>
              <a:cs typeface="+mn-cs"/>
            </a:endParaRPr>
          </a:p>
        </p:txBody>
      </p:sp>
    </p:spTree>
    <p:extLst>
      <p:ext uri="{BB962C8B-B14F-4D97-AF65-F5344CB8AC3E}">
        <p14:creationId xmlns:p14="http://schemas.microsoft.com/office/powerpoint/2010/main" val="894311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ACD8D-9DDF-48EB-B5E7-D09978B1CF90}"/>
              </a:ext>
            </a:extLst>
          </p:cNvPr>
          <p:cNvSpPr>
            <a:spLocks noGrp="1"/>
          </p:cNvSpPr>
          <p:nvPr>
            <p:ph type="title"/>
          </p:nvPr>
        </p:nvSpPr>
        <p:spPr/>
        <p:txBody>
          <a:bodyPr/>
          <a:lstStyle/>
          <a:p>
            <a:r>
              <a:rPr lang="en-US" dirty="0"/>
              <a:t>Immediate event incident response</a:t>
            </a:r>
            <a:br>
              <a:rPr lang="en-US" dirty="0"/>
            </a:br>
            <a:r>
              <a:rPr lang="en-US" dirty="0"/>
              <a:t>When reported to Officials</a:t>
            </a:r>
          </a:p>
        </p:txBody>
      </p:sp>
      <p:sp>
        <p:nvSpPr>
          <p:cNvPr id="3" name="Content Placeholder 2">
            <a:extLst>
              <a:ext uri="{FF2B5EF4-FFF2-40B4-BE49-F238E27FC236}">
                <a16:creationId xmlns:a16="http://schemas.microsoft.com/office/drawing/2014/main" id="{989DD26D-5C4D-4960-86F2-E181FD492D90}"/>
              </a:ext>
            </a:extLst>
          </p:cNvPr>
          <p:cNvSpPr>
            <a:spLocks noGrp="1"/>
          </p:cNvSpPr>
          <p:nvPr>
            <p:ph idx="1"/>
          </p:nvPr>
        </p:nvSpPr>
        <p:spPr>
          <a:xfrm>
            <a:off x="1371601" y="1989139"/>
            <a:ext cx="10596034" cy="4338637"/>
          </a:xfrm>
        </p:spPr>
        <p:txBody>
          <a:bodyPr/>
          <a:lstStyle/>
          <a:p>
            <a:pPr>
              <a:spcAft>
                <a:spcPts val="600"/>
              </a:spcAft>
            </a:pPr>
            <a:r>
              <a:rPr lang="en-US" dirty="0"/>
              <a:t>Discriminatory harassing behavior reported to an official by a student or coach:</a:t>
            </a:r>
          </a:p>
          <a:p>
            <a:pPr lvl="1">
              <a:spcAft>
                <a:spcPts val="600"/>
              </a:spcAft>
              <a:buFont typeface="Wingdings" panose="05000000000000000000" pitchFamily="2" charset="2"/>
              <a:buChar char="§"/>
            </a:pPr>
            <a:r>
              <a:rPr lang="en-US" sz="2000" dirty="0"/>
              <a:t>Stop the game, immediately bring both coaches together to discuss what was reported. Explain to both coaches what behaviors were reported and that any such behavior will not be allowed to continue and consequences will occur if reported again, including potential  postponement of the game. </a:t>
            </a:r>
          </a:p>
          <a:p>
            <a:pPr lvl="1">
              <a:spcAft>
                <a:spcPts val="600"/>
              </a:spcAft>
              <a:buFont typeface="Wingdings" panose="05000000000000000000" pitchFamily="2" charset="2"/>
              <a:buChar char="§"/>
            </a:pPr>
            <a:r>
              <a:rPr lang="en-US" sz="2000" dirty="0"/>
              <a:t>Return coaches to their students to explain what was reported and the consequences that will be applied if the behaviors continue. </a:t>
            </a:r>
          </a:p>
          <a:p>
            <a:pPr lvl="1">
              <a:spcAft>
                <a:spcPts val="600"/>
              </a:spcAft>
              <a:buFont typeface="Wingdings" panose="05000000000000000000" pitchFamily="2" charset="2"/>
              <a:buChar char="§"/>
            </a:pPr>
            <a:r>
              <a:rPr lang="en-US" sz="2000" dirty="0"/>
              <a:t>Officials immediately alert event management of what has been reported so event management can follow through with the school(s) involved. </a:t>
            </a:r>
          </a:p>
          <a:p>
            <a:pPr marL="457200" lvl="1" indent="0">
              <a:buNone/>
            </a:pPr>
            <a:endParaRPr lang="en-US" sz="2000" dirty="0"/>
          </a:p>
          <a:p>
            <a:pPr marL="0" indent="0">
              <a:buNone/>
            </a:pPr>
            <a:endParaRPr lang="en-US" dirty="0"/>
          </a:p>
        </p:txBody>
      </p:sp>
      <p:sp>
        <p:nvSpPr>
          <p:cNvPr id="4" name="Footer Placeholder 3">
            <a:extLst>
              <a:ext uri="{FF2B5EF4-FFF2-40B4-BE49-F238E27FC236}">
                <a16:creationId xmlns:a16="http://schemas.microsoft.com/office/drawing/2014/main" id="{9EC4D506-3988-486F-8CD9-65D37B518515}"/>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14B56"/>
                </a:solidFill>
                <a:effectLst/>
                <a:uLnTx/>
                <a:uFillTx/>
                <a:latin typeface="Calibri"/>
                <a:ea typeface="+mn-ea"/>
                <a:cs typeface="+mn-cs"/>
              </a:rPr>
              <a:t>www.osaa.org</a:t>
            </a:r>
            <a:endParaRPr kumimoji="0" lang="en-US" sz="1400" b="0" i="0" u="none" strike="noStrike" kern="1200" cap="none" spc="0" normalizeH="0" baseline="0" noProof="0" dirty="0">
              <a:ln>
                <a:noFill/>
              </a:ln>
              <a:solidFill>
                <a:srgbClr val="414B56"/>
              </a:solidFill>
              <a:effectLst/>
              <a:uLnTx/>
              <a:uFillTx/>
              <a:latin typeface="Calibri"/>
              <a:ea typeface="+mn-ea"/>
              <a:cs typeface="+mn-cs"/>
            </a:endParaRPr>
          </a:p>
        </p:txBody>
      </p:sp>
    </p:spTree>
    <p:extLst>
      <p:ext uri="{BB962C8B-B14F-4D97-AF65-F5344CB8AC3E}">
        <p14:creationId xmlns:p14="http://schemas.microsoft.com/office/powerpoint/2010/main" val="1383958238"/>
      </p:ext>
    </p:extLst>
  </p:cSld>
  <p:clrMapOvr>
    <a:masterClrMapping/>
  </p:clrMapOvr>
</p:sld>
</file>

<file path=ppt/theme/theme1.xml><?xml version="1.0" encoding="utf-8"?>
<a:theme xmlns:a="http://schemas.openxmlformats.org/drawingml/2006/main" name="OSAA Theme">
  <a:themeElements>
    <a:clrScheme name="NFHS Brand">
      <a:dk1>
        <a:srgbClr val="414B56"/>
      </a:dk1>
      <a:lt1>
        <a:sysClr val="window" lastClr="FFFFFF"/>
      </a:lt1>
      <a:dk2>
        <a:srgbClr val="1F497D"/>
      </a:dk2>
      <a:lt2>
        <a:srgbClr val="D8D8D8"/>
      </a:lt2>
      <a:accent1>
        <a:srgbClr val="FFCE00"/>
      </a:accent1>
      <a:accent2>
        <a:srgbClr val="D21034"/>
      </a:accent2>
      <a:accent3>
        <a:srgbClr val="003798"/>
      </a:accent3>
      <a:accent4>
        <a:srgbClr val="E96B10"/>
      </a:accent4>
      <a:accent5>
        <a:srgbClr val="581963"/>
      </a:accent5>
      <a:accent6>
        <a:srgbClr val="006A4E"/>
      </a:accent6>
      <a:hlink>
        <a:srgbClr val="414B56"/>
      </a:hlink>
      <a:folHlink>
        <a:srgbClr val="00379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SAA PPT Slide Master.pptx" id="{C7062AC6-BAA8-44BE-B292-39092F04B7FD}" vid="{E3A4541B-89FA-4A6F-8EC7-6FD0DD6DE16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1505</TotalTime>
  <Words>1049</Words>
  <Application>Microsoft Office PowerPoint</Application>
  <PresentationFormat>Widescreen</PresentationFormat>
  <Paragraphs>81</Paragraphs>
  <Slides>11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Courier New</vt:lpstr>
      <vt:lpstr>Wingdings</vt:lpstr>
      <vt:lpstr>OSAA Theme</vt:lpstr>
      <vt:lpstr>Basketball Discriminatory Harassment response</vt:lpstr>
      <vt:lpstr>Presentation Overview</vt:lpstr>
      <vt:lpstr>HB 3409 Explanation</vt:lpstr>
      <vt:lpstr>NFHS Basketball Points of Emphasis</vt:lpstr>
      <vt:lpstr>NFHS Basketball Points of Emphasis</vt:lpstr>
      <vt:lpstr>Immediate event incident response when seen/heard by Officials</vt:lpstr>
      <vt:lpstr>Applicable NFHS basketball Rules</vt:lpstr>
      <vt:lpstr>Applicable NFHS basketball Rules</vt:lpstr>
      <vt:lpstr>Immediate event incident response When reported to Officials</vt:lpstr>
      <vt:lpstr>Immediate event incident response Event management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COSA Law Conference</dc:title>
  <dc:creator>KT Emerson</dc:creator>
  <cp:lastModifiedBy>Kris Welch</cp:lastModifiedBy>
  <cp:revision>33</cp:revision>
  <cp:lastPrinted>2022-10-13T15:16:48Z</cp:lastPrinted>
  <dcterms:created xsi:type="dcterms:W3CDTF">2020-11-30T19:48:37Z</dcterms:created>
  <dcterms:modified xsi:type="dcterms:W3CDTF">2022-10-13T15:17:20Z</dcterms:modified>
</cp:coreProperties>
</file>